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6" r:id="rId3"/>
    <p:sldId id="286" r:id="rId4"/>
    <p:sldId id="279" r:id="rId5"/>
    <p:sldId id="280" r:id="rId6"/>
    <p:sldId id="290" r:id="rId7"/>
    <p:sldId id="281" r:id="rId8"/>
    <p:sldId id="282" r:id="rId9"/>
    <p:sldId id="283" r:id="rId10"/>
    <p:sldId id="284" r:id="rId11"/>
    <p:sldId id="285" r:id="rId12"/>
    <p:sldId id="287" r:id="rId13"/>
    <p:sldId id="288" r:id="rId14"/>
    <p:sldId id="258" r:id="rId15"/>
    <p:sldId id="28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001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213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863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247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06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840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77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933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6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377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357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92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589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7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8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1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9C6BF8-A06E-43BA-8CFC-193F1988B1A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eb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64293-F686-4116-89CE-E8D4136736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2068074"/>
            <a:ext cx="6815669" cy="872069"/>
          </a:xfrm>
        </p:spPr>
        <p:txBody>
          <a:bodyPr>
            <a:normAutofit/>
          </a:bodyPr>
          <a:lstStyle/>
          <a:p>
            <a:pPr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3500" b="1" dirty="0">
                <a:solidFill>
                  <a:srgbClr val="3366FF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حدود مواجهه شغلی| قوانین | راهکارها</a:t>
            </a:r>
            <a:endParaRPr lang="en-US" sz="3500" b="1" dirty="0">
              <a:solidFill>
                <a:srgbClr val="3366FF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5B47F45-FFE1-490E-ABEE-ADECD39D86A1}"/>
              </a:ext>
            </a:extLst>
          </p:cNvPr>
          <p:cNvSpPr txBox="1">
            <a:spLocks/>
          </p:cNvSpPr>
          <p:nvPr/>
        </p:nvSpPr>
        <p:spPr>
          <a:xfrm>
            <a:off x="3926487" y="3429000"/>
            <a:ext cx="4339026" cy="2120513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استاد: جناب آقای دکتر راهپیما</a:t>
            </a:r>
          </a:p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تهیه کننده: مهـدی عـزیـزی</a:t>
            </a:r>
            <a:endParaRPr lang="en-US" sz="30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60000"/>
              </a:lnSpc>
              <a:buNone/>
            </a:pP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3020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565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indent="-342900" algn="ct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ar-SA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برخی از انواع استانداردهای حدود مواجهه شغلی عبارتند از</a:t>
            </a:r>
            <a:r>
              <a:rPr lang="fa-IR" sz="35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fa-IR" sz="35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استانداردهای زیست محیطی</a:t>
            </a:r>
            <a:r>
              <a:rPr lang="en-US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30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1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tabLst>
                <a:tab pos="914400" algn="l"/>
              </a:tabLst>
            </a:pP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شامل استانداردها و راهنماهایی است که به منظور کاهش تأثیرات منفی فعالیت‌های صنعتی بر محیط زیست تدوین شده‌اند. این استانداردها معمولاً شامل مقرراتی برای مدیریت پسماند، مصرف منابع طبیعی، حفاظت از منابع آب و هوا و موارد مشابه است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742950" marR="0" lvl="1" indent="-28575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استانداردهای ایمنی و بهداشت حرفه‌ای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3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1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tabLst>
                <a:tab pos="914400" algn="l"/>
              </a:tabLst>
            </a:pP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2)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استانداردها به منظور حفظ سلامت و ایمنی کارمندان در محیط کار تدوین می‌شوند. این شامل استانداردهایی مانند استانداردهای ایمنی ایالات متحده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(OSHA)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، استانداردهای ایمنی و بهداشت شغلی اروپا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(EU-OSHA)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 استانداردهای مشابه در سراسر دنیا است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3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886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استانداردهای فنی و فرآیندی</a:t>
            </a:r>
            <a:r>
              <a:rPr lang="en-US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30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1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tabLst>
                <a:tab pos="914400" algn="l"/>
              </a:tabLst>
            </a:pP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3)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استانداردها به منظور تضمین کیفیت و عملکرد محصولات و خدمات صنعتی تدوین می‌شوند.این شامل استانداردهایی مانند استانداردهای ملی و بین‌المللی مدیریت کیفیت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مانند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ISO 9001 </a:t>
            </a: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 استانداردهای مربوط به فرآیندها و فناوری‌های خاص صنایع مختلف است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1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tabLst>
                <a:tab pos="914400" algn="l"/>
              </a:tabLst>
            </a:pP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استانداردهای انسانی و سازمانی</a:t>
            </a:r>
            <a:r>
              <a:rPr lang="en-US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30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1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tabLst>
                <a:tab pos="914400" algn="l"/>
              </a:tabLst>
            </a:pP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4)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استانداردها به منظور بهبود مهارت‌ها، عملکرد، و رفتار کارمندان و مدیران تدوین می‌شوند. این شامل استانداردهایی مانند استانداردهای توسعه سازمانی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مانند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ISO 9001)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 استانداردهای مدیریت منابع انسانی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مانند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ISO 45001)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390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133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مواجهه شغلی افراد با مواد شیمایی چه مسائلی را باید رعایت کنند</a:t>
            </a:r>
            <a:endParaRPr lang="en-US" sz="25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مواجهه شغلی با مواد شیمیایی، رعایت نکات و سرفصل‌های اساسی ایمنی و بهداشت حرفه‌ای بسیار حائز اهمیت است. در زیر پنج سرفصل اساسی که افراد در مواجهه با مواد شیمیایی باید رعایت کنند آورده شده است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و آگاهی</a:t>
            </a:r>
            <a:r>
              <a:rPr lang="en-US" sz="25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fa-IR" sz="2500" b="1" dirty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58738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کارمندان در مورد شناخت مواد شیمیایی مورد استفاده، خطرات مرتبط، روش‌های ایمنی</a:t>
            </a: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برای کار با آنها، استفاده از تجهیزات محافظتی، و رفتارهای ایمن در مواجهه با مواد شیمیایی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تجهیزات محافظتی</a:t>
            </a:r>
            <a:r>
              <a:rPr lang="en-US" sz="25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fa-IR" sz="2500" b="1" dirty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تجهیزات محافظتی مناسب مانند ماسک‌های تنفسی، عینک ایمنی، دستکش‌ها،</a:t>
            </a: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لباس‌های محافظ و سایر وسایل محافظتی برای کاهش مواجهه با مواد شیمیایی و حفاظت از سلامت کارمندان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882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380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مواد شیمیایی</a:t>
            </a:r>
            <a:r>
              <a:rPr lang="en-US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fa-IR" sz="3000" b="1" dirty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صحیح مواد شیمیایی شامل ارزیابی و شناسایی خطرات، ذخیره‌سازی مناسب، برچسب‌گذاری صحیح، استفاده از روش‌های جایگزین کم خطر، و رعایت فرآیندهای ایمنی در هنگام استفاده از آنها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و کنترل محیط کار</a:t>
            </a:r>
            <a:r>
              <a:rPr lang="en-US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fa-IR" sz="3000" b="1" dirty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انجام پایش مداوم بر غلظت مواد شیمیایی در محیط کار، ارزیابی اثرات بر سلامت کارمندان، و اتخاذ تدابیر لازم برای کنترل و کاهش مواجهه با مواد شیمیایی به حداقل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تدابیر اضطراری و آمادگی</a:t>
            </a:r>
            <a:r>
              <a:rPr lang="en-US" sz="3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fa-IR" sz="3000" b="1" dirty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تدوین و اجرای طرح‌ها و راهبردهای اضطراری برای مواجهه با حوادث و واقعه‌های ناگوار مرتبط با مواد شیمیایی، ارائه آموزش‌ها و آمادگی‌های مربوط به این تدابیر به کارمندان، و برنامه‌ریزی برای مداخله فوری و ایمن در صورت وقوع حوادث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900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1017640" y="618977"/>
            <a:ext cx="10087896" cy="4371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3000" b="1" dirty="0">
                <a:solidFill>
                  <a:srgbClr val="0070C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مقایسه ای اجمالی  با دو مفهوم </a:t>
            </a:r>
            <a:r>
              <a:rPr lang="en-US" sz="3000" b="1" dirty="0">
                <a:solidFill>
                  <a:srgbClr val="0070C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TLV</a:t>
            </a:r>
            <a:r>
              <a:rPr lang="fa-IR" sz="3000" b="1" dirty="0">
                <a:solidFill>
                  <a:srgbClr val="0070C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و </a:t>
            </a:r>
            <a:r>
              <a:rPr lang="en-US" sz="3000" b="1" dirty="0">
                <a:solidFill>
                  <a:srgbClr val="0070C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OEL </a:t>
            </a:r>
            <a:r>
              <a:rPr lang="fa-IR" sz="3000" b="1" dirty="0">
                <a:solidFill>
                  <a:srgbClr val="0070C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در مواجهات شغلی</a:t>
            </a: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در بهداشت حرفه‌ای، 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TLV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و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OEL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به مقادیر مجازی از تعریض و انرژی ناشی از عوامل شیمیایی، فیزیکی و بیولوژیکی که کارمندان ممکن است در معرض آن‌ها قرار گیرند، اشاره دارند. این مقادیر به عنوان مرز بین ایمنی و خطر برای انسان‌ها تعریف می‌شوند و برای کنترل و کاهش خطرات مربوط به این عوامل در محیط کار مورد استفاده قرار می‌گیرند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2651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1179870" y="663215"/>
            <a:ext cx="9689691" cy="4866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TLV </a:t>
            </a: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(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TLV: Threshold Limit Value</a:t>
            </a:r>
            <a:r>
              <a:rPr lang="fa-IR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بیشتر در ایالات متحده توسط انجمن بهداشت حرفه‌ای و ایمنی کار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(ACGIH)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مشخص می‌شود</a:t>
            </a: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حالی که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OEL </a:t>
            </a:r>
            <a:r>
              <a:rPr lang="fa-I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(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OEL: Occupational Exposure Limit</a:t>
            </a:r>
            <a:r>
              <a:rPr lang="fa-IR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معمولاً توسط سازمان بهداشت جهانی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(WHO)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یا نهادهای دیگر مرتبط با سلامت حرفه‌ای در سطح ملی یا بین‌المللی تعیین می‌شود.</a:t>
            </a:r>
            <a:endParaRPr lang="fa-IR" sz="2500" b="1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5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از این مقادیر، به کارفرمایان کمک می‌کند تا محیط کاری را طوری مدیریت کنند که کارمندان در معرض خطرات قابل قبولی قرار گیرند و از آسیب‌های جدی به سلامتی خود جلوگیری کنند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374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7">
            <a:extLst>
              <a:ext uri="{FF2B5EF4-FFF2-40B4-BE49-F238E27FC236}">
                <a16:creationId xmlns:a16="http://schemas.microsoft.com/office/drawing/2014/main" id="{DD886960-0721-437E-B5D0-4CF32C88A9F4}"/>
              </a:ext>
            </a:extLst>
          </p:cNvPr>
          <p:cNvSpPr txBox="1">
            <a:spLocks/>
          </p:cNvSpPr>
          <p:nvPr/>
        </p:nvSpPr>
        <p:spPr>
          <a:xfrm>
            <a:off x="2576682" y="3752373"/>
            <a:ext cx="6815669" cy="12660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دانشگاه آزاد اسلامی واحد لامرد</a:t>
            </a:r>
          </a:p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مهندسی ایمنی ، بهداشت و محیط زیست</a:t>
            </a:r>
            <a:endParaRPr lang="en-US" sz="2500" b="1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D11952-16F2-40DB-B76D-F0ED4DA32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58" y="1633715"/>
            <a:ext cx="1235715" cy="1844530"/>
          </a:xfrm>
          <a:prstGeom prst="roundRect">
            <a:avLst>
              <a:gd name="adj" fmla="val 1104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17994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8D013B-B9E5-46DA-B772-56F925200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103" y="827043"/>
            <a:ext cx="5084531" cy="516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470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093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/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/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حدود مواجهه شغلی </a:t>
            </a:r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/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 rtl="1"/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مفهومی در حوزه مدیریت منابع انسانی است که به میزان تعامل و ارتباط بین یک کارمند و محیط کاری اش اشاره دارد. این مفهوم بر اساس میزان تطابق بین مهارت‌ها، دانش، توانایی‌ها و نیازهای شغلی فرد و ویژگی‌ها و اهداف سازمانی استوار است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0" marR="0" algn="just" rtl="1"/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 rtl="1"/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حدود مواجهه شغلی می‌تواند تاثیر بسزایی بر عملکرد و رضایت شغلی کارمند داشته باشد. زمانی که حدود مواجهه شغلی بالا است و فرد بتواند مهارت‌ها و توانایی‌های خود را به خوبی در محیط کاری خود به کار گیرد، احتمال موفقیت و رضایت بیشتر از شغل افزایش می‌یابد. از سوی دیگر، اگر حدود مواجهه شغلی پایین باشد و فاصله بین نیازهای شخصی و شغلی فرد و شرایط محیط کاری بزرگ باشد، این می‌تواند به کاهش عملکرد و رضایت شغلی منجر شود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0" marR="0" algn="just" rtl="1"/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469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3746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/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صنایع، توجه به حدود مواجهه شغلی به عنوان یکی از استراتژی‌های مدیریت منابع انسانی می‌تواند بهبود عملکرد سازمانی، افزایش مشارکت و پذیرش تغییر، حفظ و ارتقاء رضایت شغلی و افزایش بهره‌وری کارمندان را تسهیل کند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 rtl="1"/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صنعت نفت و گاز و پتروشیمی، حدود مواجهه شغلی می‌تواند به عنوان یک عامل کلیدی در بهره‌وری، ایمنی، و عملکرد کارمندان تأثیر بگذارد. این صنایع به دلیل ماهیت پیچیده و خطرناک فعالیت‌هایشان نیازمند انواع حدود مواجهه شغلی مختلف هستند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881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7D6B22-A6B6-4C91-8900-AC6A85D09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400" y="697579"/>
            <a:ext cx="8719904" cy="5526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4655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787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/>
            <a:r>
              <a:rPr lang="ar-SA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انواع حدود مواجه شغلی در صنعت نفت و گاز و پتروشیمی</a:t>
            </a:r>
            <a:endParaRPr lang="en-US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r" rtl="1"/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fa-IR" sz="25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1- </a:t>
            </a:r>
            <a:r>
              <a:rPr lang="ar-SA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حدود فیزیکی و محیطی</a:t>
            </a:r>
            <a:r>
              <a:rPr lang="en-US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25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marR="0" lvl="1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ü"/>
              <a:tabLst>
                <a:tab pos="9144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شامل شرایط فیزیکی محیط کاری مانند دما، فشار، و مواد شیمیایی خطرناک است. کارمندان این صنایع ممکن است با مواد شیمیایی، انفجارها، آتش‌سوزی و شرایط فیزیکی سختی روبرو شوند که نیازمند رعایت استانداردهای ایمنی و بهداشت مشخص است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800100" marR="0" lvl="1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ü"/>
              <a:tabLst>
                <a:tab pos="914400" algn="l"/>
              </a:tabLst>
            </a:pP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fa-IR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2- </a:t>
            </a:r>
            <a:r>
              <a:rPr lang="ar-SA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حدود فنی و تخصصی</a:t>
            </a:r>
            <a:r>
              <a:rPr lang="en-US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25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marR="0" lvl="1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ü"/>
              <a:tabLst>
                <a:tab pos="9144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شامل تطابق مهارت‌ها، دانش فنی، و تخصصی کارمندان با نیازهای وظایف شغلی می‌شود. در صنایع نفت و گاز، نیاز به تخصص در زمینه‌های مختلف از استخراج تا پردازش و توزیع وجود دارد که کارمندان باید برای انجام وظایف خود آماده و مجهز باشند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 rtl="1"/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10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721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fa-IR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3- </a:t>
            </a:r>
            <a:r>
              <a:rPr lang="ar-SA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حدود زمانی</a:t>
            </a:r>
            <a:r>
              <a:rPr lang="en-US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25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marR="0" lvl="1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9144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شامل تعادل بین زمان و تلاش مورد نیاز برای انجام وظایف است. در این صنایع، ممکن است زمان انجام پروژه‌ها و تعمیرات بسیار حیاتی باشد و تأخیرهای حتی کوچکی نیز می‌تواند عواقب جدی برای ایمنی و بهره‌وری داشته باشد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800100" marR="0" lvl="1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914400" algn="l"/>
              </a:tabLst>
            </a:pP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fa-IR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4- </a:t>
            </a:r>
            <a:r>
              <a:rPr lang="ar-SA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حدود روان‌شناختی</a:t>
            </a:r>
            <a:r>
              <a:rPr lang="en-US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25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marR="0" lvl="1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9144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شامل تطابق شخصیت، استرس، و فشارهای روانی موجود در محیط کاری است. این صنایع ممکن است با شرایط استرس‌زا و پیچیده روبرو شوند که نیازمند مدیریت استرس و روانی مناسب از سوی کارمندان است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473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3281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استاندارد های حدود مواجهه شغلی</a:t>
            </a:r>
            <a:endParaRPr lang="fa-IR" sz="25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استانداردهای حدود مواجهه شغلی، یک مجموعه از راهنماها و استانداردهایی هستند که توسط سازمان‌ها، انجمن‌ها و مراکز تخصصی برای مدیریت بهداشت حرفه‌ای و ایمنی کار در نظر گرفته می‌شوند. این استانداردها به منظور حفظ سلامت و ایمنی کارمندان و کاهش خطرات و حوادث حادثه‌آمیز در محیط کار ارائه می‌شوند. </a:t>
            </a: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64645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136</TotalTime>
  <Words>1143</Words>
  <Application>Microsoft Office PowerPoint</Application>
  <PresentationFormat>Widescreen</PresentationFormat>
  <Paragraphs>63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Courier New</vt:lpstr>
      <vt:lpstr>Garamond</vt:lpstr>
      <vt:lpstr>Times New Roman</vt:lpstr>
      <vt:lpstr>Wingdings</vt:lpstr>
      <vt:lpstr>Wingdings 3</vt:lpstr>
      <vt:lpstr>Organic</vt:lpstr>
      <vt:lpstr>حدود مواجهه شغلی| قوانین | راهکارها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mrrco</dc:creator>
  <cp:lastModifiedBy>mrrco</cp:lastModifiedBy>
  <cp:revision>67</cp:revision>
  <dcterms:created xsi:type="dcterms:W3CDTF">2023-10-23T14:45:44Z</dcterms:created>
  <dcterms:modified xsi:type="dcterms:W3CDTF">2024-05-29T18:16:10Z</dcterms:modified>
</cp:coreProperties>
</file>