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76" r:id="rId3"/>
    <p:sldId id="293" r:id="rId4"/>
    <p:sldId id="258"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3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CE9C6BF8-A06E-43BA-8CFC-193F1988B1A1}" type="datetimeFigureOut">
              <a:rPr lang="en-US" smtClean="0"/>
              <a:t>5/30/2024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C06C2A3B-B25E-4976-B69B-2C68CF5AF792}"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70010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9C6BF8-A06E-43BA-8CFC-193F1988B1A1}" type="datetimeFigureOut">
              <a:rPr lang="en-US" smtClean="0"/>
              <a:t>5/30/2024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23692130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8286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89247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12172060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78403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36779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9C6BF8-A06E-43BA-8CFC-193F1988B1A1}"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39333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9C6BF8-A06E-43BA-8CFC-193F1988B1A1}"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20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9C6BF8-A06E-43BA-8CFC-193F1988B1A1}"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387169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C6BF8-A06E-43BA-8CFC-193F1988B1A1}"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C2A3B-B25E-4976-B69B-2C68CF5AF792}"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35377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9C6BF8-A06E-43BA-8CFC-193F1988B1A1}" type="datetimeFigureOut">
              <a:rPr lang="en-US" smtClean="0"/>
              <a:t>5/30/2024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698357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9C6BF8-A06E-43BA-8CFC-193F1988B1A1}" type="datetimeFigureOut">
              <a:rPr lang="en-US" smtClean="0"/>
              <a:t>5/30/2024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6C2A3B-B25E-4976-B69B-2C68CF5AF792}"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2929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9C6BF8-A06E-43BA-8CFC-193F1988B1A1}" type="datetimeFigureOut">
              <a:rPr lang="en-US" smtClean="0"/>
              <a:t>5/30/2024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6C2A3B-B25E-4976-B69B-2C68CF5AF792}"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61589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9C6BF8-A06E-43BA-8CFC-193F1988B1A1}" type="datetimeFigureOut">
              <a:rPr lang="en-US" smtClean="0"/>
              <a:t>5/30/2024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1918878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9C6BF8-A06E-43BA-8CFC-193F1988B1A1}" type="datetimeFigureOut">
              <a:rPr lang="en-US" smtClean="0"/>
              <a:t>5/30/2024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C2A3B-B25E-4976-B69B-2C68CF5AF792}"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7281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9C6BF8-A06E-43BA-8CFC-193F1988B1A1}" type="datetimeFigureOut">
              <a:rPr lang="en-US" smtClean="0"/>
              <a:t>5/30/2024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C2A3B-B25E-4976-B69B-2C68CF5AF792}" type="slidenum">
              <a:rPr lang="en-US" smtClean="0"/>
              <a:t>‹#›</a:t>
            </a:fld>
            <a:endParaRPr lang="en-US"/>
          </a:p>
        </p:txBody>
      </p:sp>
    </p:spTree>
    <p:extLst>
      <p:ext uri="{BB962C8B-B14F-4D97-AF65-F5344CB8AC3E}">
        <p14:creationId xmlns:p14="http://schemas.microsoft.com/office/powerpoint/2010/main" val="689316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E9C6BF8-A06E-43BA-8CFC-193F1988B1A1}" type="datetimeFigureOut">
              <a:rPr lang="en-US" smtClean="0"/>
              <a:t>5/30/2024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06C2A3B-B25E-4976-B69B-2C68CF5AF792}" type="slidenum">
              <a:rPr lang="en-US" smtClean="0"/>
              <a:t>‹#›</a:t>
            </a:fld>
            <a:endParaRPr lang="en-US"/>
          </a:p>
        </p:txBody>
      </p:sp>
    </p:spTree>
    <p:extLst>
      <p:ext uri="{BB962C8B-B14F-4D97-AF65-F5344CB8AC3E}">
        <p14:creationId xmlns:p14="http://schemas.microsoft.com/office/powerpoint/2010/main" val="10844539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64293-F686-4116-89CE-E8D413673646}"/>
              </a:ext>
            </a:extLst>
          </p:cNvPr>
          <p:cNvSpPr>
            <a:spLocks noGrp="1"/>
          </p:cNvSpPr>
          <p:nvPr>
            <p:ph type="ctrTitle"/>
          </p:nvPr>
        </p:nvSpPr>
        <p:spPr>
          <a:xfrm>
            <a:off x="2418736" y="2068074"/>
            <a:ext cx="7315200" cy="872069"/>
          </a:xfrm>
        </p:spPr>
        <p:txBody>
          <a:bodyPr>
            <a:noAutofit/>
          </a:bodyPr>
          <a:lstStyle/>
          <a:p>
            <a:pPr rtl="1">
              <a:lnSpc>
                <a:spcPct val="107000"/>
              </a:lnSpc>
              <a:spcBef>
                <a:spcPts val="0"/>
              </a:spcBef>
              <a:spcAft>
                <a:spcPts val="800"/>
              </a:spcAft>
            </a:pPr>
            <a:r>
              <a:rPr lang="ar-SA" sz="3000" b="1" dirty="0">
                <a:solidFill>
                  <a:srgbClr val="3366FF"/>
                </a:solidFill>
                <a:latin typeface="Times New Roman" panose="02020603050405020304" pitchFamily="18" charset="0"/>
                <a:cs typeface="B Nazanin" panose="00000400000000000000" pitchFamily="2" charset="-78"/>
              </a:rPr>
              <a:t>خوردگی در صنایع و راهکارهای فنی مقابله با خوردگی</a:t>
            </a:r>
            <a:endParaRPr lang="en-US" sz="3000" b="1" dirty="0">
              <a:solidFill>
                <a:srgbClr val="3366FF"/>
              </a:solidFill>
              <a:latin typeface="Times New Roman" panose="02020603050405020304" pitchFamily="18" charset="0"/>
              <a:cs typeface="B Nazanin" panose="00000400000000000000" pitchFamily="2" charset="-78"/>
            </a:endParaRPr>
          </a:p>
        </p:txBody>
      </p:sp>
      <p:sp>
        <p:nvSpPr>
          <p:cNvPr id="4" name="Subtitle 2">
            <a:extLst>
              <a:ext uri="{FF2B5EF4-FFF2-40B4-BE49-F238E27FC236}">
                <a16:creationId xmlns:a16="http://schemas.microsoft.com/office/drawing/2014/main" id="{F5B47F45-FFE1-490E-ABEE-ADECD39D86A1}"/>
              </a:ext>
            </a:extLst>
          </p:cNvPr>
          <p:cNvSpPr txBox="1">
            <a:spLocks/>
          </p:cNvSpPr>
          <p:nvPr/>
        </p:nvSpPr>
        <p:spPr>
          <a:xfrm>
            <a:off x="3926487" y="3429000"/>
            <a:ext cx="4339026" cy="2120513"/>
          </a:xfrm>
          <a:prstGeom prst="rect">
            <a:avLst/>
          </a:prstGeom>
        </p:spPr>
        <p:txBody>
          <a:bodyPr>
            <a:norm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50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50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50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9pPr>
          </a:lstStyle>
          <a:p>
            <a:pPr marL="0" indent="0" algn="r" rtl="1">
              <a:lnSpc>
                <a:spcPct val="160000"/>
              </a:lnSpc>
              <a:buNone/>
            </a:pPr>
            <a:r>
              <a:rPr lang="fa-IR" sz="3000" b="1" dirty="0">
                <a:solidFill>
                  <a:srgbClr val="C00000"/>
                </a:solidFill>
                <a:cs typeface="B Nazanin" panose="00000400000000000000" pitchFamily="2" charset="-78"/>
              </a:rPr>
              <a:t>استاد: جناب آقای دکتر راهپیما</a:t>
            </a:r>
          </a:p>
          <a:p>
            <a:pPr marL="0" indent="0" algn="r" rtl="1">
              <a:lnSpc>
                <a:spcPct val="160000"/>
              </a:lnSpc>
              <a:buNone/>
            </a:pPr>
            <a:r>
              <a:rPr lang="fa-IR" sz="3000" b="1" dirty="0">
                <a:solidFill>
                  <a:srgbClr val="C00000"/>
                </a:solidFill>
                <a:cs typeface="B Nazanin" panose="00000400000000000000" pitchFamily="2" charset="-78"/>
              </a:rPr>
              <a:t>تهیه کننده: مهـدی عـزیـزی</a:t>
            </a:r>
            <a:endParaRPr lang="en-US" sz="3000" b="1" dirty="0">
              <a:solidFill>
                <a:srgbClr val="C00000"/>
              </a:solidFill>
              <a:cs typeface="B Nazanin" panose="00000400000000000000" pitchFamily="2" charset="-78"/>
            </a:endParaRPr>
          </a:p>
          <a:p>
            <a:pPr marL="0" indent="0" algn="r" rtl="1">
              <a:lnSpc>
                <a:spcPct val="160000"/>
              </a:lnSpc>
              <a:buNone/>
            </a:pPr>
            <a:endParaRPr lang="en-US" dirty="0">
              <a:solidFill>
                <a:srgbClr val="C00000"/>
              </a:solidFill>
              <a:cs typeface="B Nazanin" panose="00000400000000000000" pitchFamily="2" charset="-78"/>
            </a:endParaRPr>
          </a:p>
        </p:txBody>
      </p:sp>
    </p:spTree>
    <p:extLst>
      <p:ext uri="{BB962C8B-B14F-4D97-AF65-F5344CB8AC3E}">
        <p14:creationId xmlns:p14="http://schemas.microsoft.com/office/powerpoint/2010/main" val="3973020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7310" y="677971"/>
            <a:ext cx="10677380" cy="5170646"/>
          </a:xfrm>
          <a:prstGeom prst="rect">
            <a:avLst/>
          </a:prstGeom>
          <a:noFill/>
        </p:spPr>
        <p:txBody>
          <a:bodyPr wrap="square">
            <a:spAutoFit/>
          </a:bodyPr>
          <a:lstStyle/>
          <a:p>
            <a:pPr marL="0" marR="0" algn="just" rtl="1"/>
            <a:r>
              <a:rPr lang="fa-IR"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4-</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تماس با مواد شیمیایی خورنده</a:t>
            </a:r>
            <a:r>
              <a:rPr lang="en-US"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a:t>
            </a:r>
            <a:r>
              <a:rPr lang="en-US"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مواد شیمیایی خورنده مانند اسیدها، بازها و نمک‌ها می‌توانند به شدت باعث افزایش نرخ خوردگی شوند. به عنوان مثال، محیط‌های حاوی اسید سولفوریک می‌توانند باعث خوردگی سریع فلزات شوند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endParaRPr lang="fa-IR" sz="1000" dirty="0">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r>
              <a:rPr lang="fa-IR" sz="2500" b="1" dirty="0">
                <a:solidFill>
                  <a:srgbClr val="0070C0"/>
                </a:solidFill>
                <a:latin typeface="Times New Roman" panose="02020603050405020304" pitchFamily="18" charset="0"/>
                <a:cs typeface="B Nazanin" panose="00000400000000000000" pitchFamily="2" charset="-78"/>
              </a:rPr>
              <a:t>5-</a:t>
            </a:r>
            <a:r>
              <a:rPr lang="ar-SA" sz="2500" b="1" dirty="0">
                <a:solidFill>
                  <a:srgbClr val="0070C0"/>
                </a:solidFill>
                <a:latin typeface="Times New Roman" panose="02020603050405020304" pitchFamily="18" charset="0"/>
                <a:cs typeface="B Nazanin" panose="00000400000000000000" pitchFamily="2" charset="-78"/>
              </a:rPr>
              <a:t>جریان الکتریکی خارجی</a:t>
            </a:r>
            <a:r>
              <a:rPr lang="en-US" sz="2500" dirty="0">
                <a:latin typeface="Times New Roman" panose="02020603050405020304" pitchFamily="18" charset="0"/>
                <a:cs typeface="B Nazanin" panose="00000400000000000000" pitchFamily="2" charset="-78"/>
              </a:rPr>
              <a:t>: </a:t>
            </a:r>
            <a:r>
              <a:rPr lang="ar-SA" sz="2500" dirty="0">
                <a:latin typeface="Times New Roman" panose="02020603050405020304" pitchFamily="18" charset="0"/>
                <a:cs typeface="B Nazanin" panose="00000400000000000000" pitchFamily="2" charset="-78"/>
              </a:rPr>
              <a:t>وجود جریان الکتریکی خارجی (مثلاً جریان‌های سرگردان در سیستم‌های الکتریکی) می‌تواند خوردگی الکتروشیمیایی را تسریع کند. این نوع خوردگی معمولاً در سیستم‌های خط لوله فلزی که نزدیک خطوط برق هستند، مشاهده می‌شود</a:t>
            </a:r>
            <a:r>
              <a:rPr lang="en-US" sz="2500" dirty="0">
                <a:latin typeface="Times New Roman" panose="02020603050405020304" pitchFamily="18" charset="0"/>
                <a:cs typeface="B Nazanin" panose="00000400000000000000" pitchFamily="2" charset="-78"/>
              </a:rPr>
              <a:t>.</a:t>
            </a:r>
            <a:endParaRPr lang="fa-IR" sz="2500" dirty="0">
              <a:latin typeface="Times New Roman" panose="02020603050405020304" pitchFamily="18" charset="0"/>
              <a:cs typeface="B Nazanin" panose="00000400000000000000" pitchFamily="2" charset="-78"/>
            </a:endParaRPr>
          </a:p>
          <a:p>
            <a:pPr marL="0" marR="0" algn="just" rtl="1"/>
            <a:endParaRPr lang="en-US" sz="1000" dirty="0">
              <a:latin typeface="Times New Roman" panose="02020603050405020304" pitchFamily="18" charset="0"/>
              <a:cs typeface="B Nazanin" panose="00000400000000000000" pitchFamily="2" charset="-78"/>
            </a:endParaRPr>
          </a:p>
          <a:p>
            <a:pPr marL="0" marR="0" algn="just" rtl="1"/>
            <a:r>
              <a:rPr lang="fa-IR" sz="2500" b="1" dirty="0">
                <a:solidFill>
                  <a:srgbClr val="0070C0"/>
                </a:solidFill>
                <a:latin typeface="Times New Roman" panose="02020603050405020304" pitchFamily="18" charset="0"/>
                <a:cs typeface="B Nazanin" panose="00000400000000000000" pitchFamily="2" charset="-78"/>
              </a:rPr>
              <a:t>6-ت</a:t>
            </a:r>
            <a:r>
              <a:rPr lang="ar-SA" sz="2500" b="1" dirty="0">
                <a:solidFill>
                  <a:srgbClr val="0070C0"/>
                </a:solidFill>
                <a:latin typeface="Times New Roman" panose="02020603050405020304" pitchFamily="18" charset="0"/>
                <a:cs typeface="B Nazanin" panose="00000400000000000000" pitchFamily="2" charset="-78"/>
              </a:rPr>
              <a:t>نش مکانیکی</a:t>
            </a:r>
            <a:r>
              <a:rPr lang="en-US" sz="2500" b="1" dirty="0">
                <a:solidFill>
                  <a:srgbClr val="0070C0"/>
                </a:solidFill>
                <a:latin typeface="Times New Roman" panose="02020603050405020304" pitchFamily="18" charset="0"/>
                <a:cs typeface="B Nazanin" panose="00000400000000000000" pitchFamily="2" charset="-78"/>
              </a:rPr>
              <a:t>: </a:t>
            </a:r>
            <a:r>
              <a:rPr lang="ar-SA" sz="2500" dirty="0">
                <a:latin typeface="Times New Roman" panose="02020603050405020304" pitchFamily="18" charset="0"/>
                <a:cs typeface="B Nazanin" panose="00000400000000000000" pitchFamily="2" charset="-78"/>
              </a:rPr>
              <a:t>وجود تنش‌های مکانیکی در مواد می‌تواند به خوردگی تنشی منجر شود. این نوع خوردگی در موادی که تحت تنش‌های کششی مداوم قرار دارند، رخ می‌دهد و می‌تواند منجر به ترک خوردگی و شکستگی زودرس شود</a:t>
            </a:r>
            <a:r>
              <a:rPr lang="en-US" sz="2500" dirty="0">
                <a:latin typeface="Times New Roman" panose="02020603050405020304" pitchFamily="18" charset="0"/>
                <a:cs typeface="B Nazanin" panose="00000400000000000000" pitchFamily="2" charset="-78"/>
              </a:rPr>
              <a:t>.</a:t>
            </a:r>
            <a:endParaRPr lang="fa-IR" sz="2500" dirty="0">
              <a:latin typeface="Times New Roman" panose="02020603050405020304" pitchFamily="18" charset="0"/>
              <a:cs typeface="B Nazanin" panose="00000400000000000000" pitchFamily="2" charset="-78"/>
            </a:endParaRPr>
          </a:p>
          <a:p>
            <a:pPr marL="0" marR="0" algn="just" rtl="1"/>
            <a:endParaRPr lang="en-US" sz="1000" dirty="0">
              <a:latin typeface="Times New Roman" panose="02020603050405020304" pitchFamily="18" charset="0"/>
              <a:cs typeface="B Nazanin" panose="00000400000000000000" pitchFamily="2" charset="-78"/>
            </a:endParaRPr>
          </a:p>
          <a:p>
            <a:pPr marL="0" marR="0" algn="just" rtl="1"/>
            <a:r>
              <a:rPr lang="fa-IR" sz="2500" b="1" dirty="0">
                <a:solidFill>
                  <a:srgbClr val="0070C0"/>
                </a:solidFill>
                <a:latin typeface="Times New Roman" panose="02020603050405020304" pitchFamily="18" charset="0"/>
                <a:cs typeface="B Nazanin" panose="00000400000000000000" pitchFamily="2" charset="-78"/>
              </a:rPr>
              <a:t>7- </a:t>
            </a:r>
            <a:r>
              <a:rPr lang="ar-SA" sz="2500" b="1" dirty="0">
                <a:solidFill>
                  <a:srgbClr val="0070C0"/>
                </a:solidFill>
                <a:latin typeface="Times New Roman" panose="02020603050405020304" pitchFamily="18" charset="0"/>
                <a:cs typeface="B Nazanin" panose="00000400000000000000" pitchFamily="2" charset="-78"/>
              </a:rPr>
              <a:t>حرکت و جریان سیال</a:t>
            </a:r>
            <a:r>
              <a:rPr lang="en-US" sz="2500" b="1" dirty="0">
                <a:solidFill>
                  <a:srgbClr val="0070C0"/>
                </a:solidFill>
                <a:latin typeface="Times New Roman" panose="02020603050405020304" pitchFamily="18" charset="0"/>
                <a:cs typeface="B Nazanin" panose="00000400000000000000" pitchFamily="2" charset="-78"/>
              </a:rPr>
              <a:t>: </a:t>
            </a:r>
            <a:r>
              <a:rPr lang="ar-SA" sz="2500" dirty="0">
                <a:latin typeface="Times New Roman" panose="02020603050405020304" pitchFamily="18" charset="0"/>
                <a:cs typeface="B Nazanin" panose="00000400000000000000" pitchFamily="2" charset="-78"/>
              </a:rPr>
              <a:t>حرکت و جریان سیال (مانند آب یا هوا) می‌تواند بر نرخ خوردگی تاثیر بگذارد. در شرایطی که سیال با سرعت بالا حرکت می‌کند، خوردگی فرسایشی ممکن است رخ دهد که ترکیبی از خوردگی شیمیایی و سایش مکانیکی است</a:t>
            </a:r>
            <a:r>
              <a:rPr lang="en-US" sz="2500" dirty="0">
                <a:latin typeface="Times New Roman" panose="02020603050405020304" pitchFamily="18" charset="0"/>
                <a:cs typeface="B Nazanin" panose="00000400000000000000" pitchFamily="2" charset="-78"/>
              </a:rPr>
              <a:t>.</a:t>
            </a:r>
            <a:endParaRPr lang="en-US" sz="2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45817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4324261"/>
          </a:xfrm>
          <a:prstGeom prst="rect">
            <a:avLst/>
          </a:prstGeom>
          <a:noFill/>
        </p:spPr>
        <p:txBody>
          <a:bodyPr wrap="square">
            <a:spAutoFit/>
          </a:bodyPr>
          <a:lstStyle/>
          <a:p>
            <a:pPr marL="0" marR="0" algn="just" rtl="1"/>
            <a:r>
              <a:rPr lang="fa-IR" sz="2500" b="1" dirty="0">
                <a:solidFill>
                  <a:srgbClr val="0070C0"/>
                </a:solidFill>
                <a:latin typeface="Times New Roman" panose="02020603050405020304" pitchFamily="18" charset="0"/>
                <a:cs typeface="B Nazanin" panose="00000400000000000000" pitchFamily="2" charset="-78"/>
              </a:rPr>
              <a:t>8-</a:t>
            </a:r>
            <a:r>
              <a:rPr lang="ar-SA" sz="2500" b="1" dirty="0">
                <a:solidFill>
                  <a:srgbClr val="0070C0"/>
                </a:solidFill>
                <a:latin typeface="Times New Roman" panose="02020603050405020304" pitchFamily="18" charset="0"/>
                <a:cs typeface="B Nazanin" panose="00000400000000000000" pitchFamily="2" charset="-78"/>
              </a:rPr>
              <a:t>آلودگی‌های محیطی</a:t>
            </a:r>
            <a:r>
              <a:rPr lang="en-US" sz="2500" b="1" dirty="0">
                <a:solidFill>
                  <a:srgbClr val="0070C0"/>
                </a:solidFill>
                <a:latin typeface="Times New Roman" panose="02020603050405020304" pitchFamily="18" charset="0"/>
                <a:cs typeface="B Nazanin" panose="00000400000000000000" pitchFamily="2" charset="-78"/>
              </a:rPr>
              <a:t>: </a:t>
            </a:r>
            <a:r>
              <a:rPr lang="ar-SA" sz="2500" dirty="0">
                <a:latin typeface="Times New Roman" panose="02020603050405020304" pitchFamily="18" charset="0"/>
                <a:cs typeface="B Nazanin" panose="00000400000000000000" pitchFamily="2" charset="-78"/>
              </a:rPr>
              <a:t>آلودگی‌های موجود در محیط مانند دودهای صنعتی، غبار و سایر ذرات معلق می‌توانند سطح فلزات را پوشش داده و واکنش‌های خوردگی را تسریع کنند. برای مثال، سولفید هیدروژن موجود در هوا می‌تواند باعث خوردگی سولفیدی در فلزات شود</a:t>
            </a:r>
            <a:r>
              <a:rPr lang="en-US" sz="2500" dirty="0">
                <a:latin typeface="Times New Roman" panose="02020603050405020304" pitchFamily="18" charset="0"/>
                <a:cs typeface="B Nazanin" panose="00000400000000000000" pitchFamily="2" charset="-78"/>
              </a:rPr>
              <a:t>.</a:t>
            </a:r>
            <a:endParaRPr lang="fa-IR" sz="2500" dirty="0">
              <a:latin typeface="Times New Roman" panose="02020603050405020304" pitchFamily="18" charset="0"/>
              <a:cs typeface="B Nazanin" panose="00000400000000000000" pitchFamily="2" charset="-78"/>
            </a:endParaRPr>
          </a:p>
          <a:p>
            <a:pPr marL="0" marR="0" algn="just" rtl="1"/>
            <a:endParaRPr lang="en-US" sz="2500" b="1" dirty="0">
              <a:latin typeface="Times New Roman" panose="02020603050405020304" pitchFamily="18" charset="0"/>
              <a:cs typeface="B Nazanin" panose="00000400000000000000" pitchFamily="2" charset="-78"/>
            </a:endParaRPr>
          </a:p>
          <a:p>
            <a:pPr marL="0" marR="0" algn="just" rtl="1"/>
            <a:r>
              <a:rPr lang="fa-IR" sz="2500" b="1" dirty="0">
                <a:latin typeface="Times New Roman" panose="02020603050405020304" pitchFamily="18" charset="0"/>
                <a:cs typeface="B Nazanin" panose="00000400000000000000" pitchFamily="2" charset="-78"/>
              </a:rPr>
              <a:t>9</a:t>
            </a:r>
            <a:r>
              <a:rPr lang="fa-IR" sz="2500" b="1" dirty="0">
                <a:solidFill>
                  <a:srgbClr val="0070C0"/>
                </a:solidFill>
                <a:latin typeface="Times New Roman" panose="02020603050405020304" pitchFamily="18" charset="0"/>
                <a:cs typeface="B Nazanin" panose="00000400000000000000" pitchFamily="2" charset="-78"/>
              </a:rPr>
              <a:t>-</a:t>
            </a:r>
            <a:r>
              <a:rPr lang="ar-SA" sz="2500" b="1" dirty="0">
                <a:solidFill>
                  <a:srgbClr val="0070C0"/>
                </a:solidFill>
                <a:latin typeface="Times New Roman" panose="02020603050405020304" pitchFamily="18" charset="0"/>
                <a:cs typeface="B Nazanin" panose="00000400000000000000" pitchFamily="2" charset="-78"/>
              </a:rPr>
              <a:t>نوع پوشش سطحی</a:t>
            </a:r>
            <a:r>
              <a:rPr lang="en-US" sz="2500" b="1" dirty="0">
                <a:solidFill>
                  <a:srgbClr val="0070C0"/>
                </a:solidFill>
                <a:latin typeface="Times New Roman" panose="02020603050405020304" pitchFamily="18" charset="0"/>
                <a:cs typeface="B Nazanin" panose="00000400000000000000" pitchFamily="2" charset="-78"/>
              </a:rPr>
              <a:t>: </a:t>
            </a:r>
            <a:r>
              <a:rPr lang="ar-SA" sz="2500" dirty="0">
                <a:latin typeface="Times New Roman" panose="02020603050405020304" pitchFamily="18" charset="0"/>
                <a:cs typeface="B Nazanin" panose="00000400000000000000" pitchFamily="2" charset="-78"/>
              </a:rPr>
              <a:t>وجود یا عدم وجود پوشش‌های محافظتی روی سطح مواد می‌تواند تاثیر زیادی بر مقاومت به خوردگی داشته باشد. پوشش‌های مناسب مانند رنگ‌ها، پوشش‌های پودری و پوشش‌های گالوانیزه می‌توانند از تماس مستقیم فلز با محیط خورنده جلوگیری کنند</a:t>
            </a:r>
            <a:r>
              <a:rPr lang="fa-IR" sz="2500" dirty="0">
                <a:latin typeface="Times New Roman" panose="02020603050405020304" pitchFamily="18" charset="0"/>
                <a:cs typeface="B Nazanin" panose="00000400000000000000" pitchFamily="2" charset="-78"/>
              </a:rPr>
              <a:t>.</a:t>
            </a:r>
          </a:p>
          <a:p>
            <a:pPr marL="0" marR="0" algn="just" rtl="1"/>
            <a:endParaRPr lang="fa-IR" sz="2500" b="1" dirty="0">
              <a:latin typeface="Times New Roman" panose="02020603050405020304" pitchFamily="18" charset="0"/>
              <a:cs typeface="B Nazanin" panose="00000400000000000000" pitchFamily="2" charset="-78"/>
            </a:endParaRPr>
          </a:p>
          <a:p>
            <a:pPr marL="0" marR="0" algn="just" rtl="1"/>
            <a:r>
              <a:rPr lang="fa-IR" sz="2500" b="1" dirty="0">
                <a:solidFill>
                  <a:srgbClr val="0070C0"/>
                </a:solidFill>
                <a:latin typeface="Times New Roman" panose="02020603050405020304" pitchFamily="18" charset="0"/>
                <a:cs typeface="B Nazanin" panose="00000400000000000000" pitchFamily="2" charset="-78"/>
              </a:rPr>
              <a:t>10-</a:t>
            </a:r>
            <a:r>
              <a:rPr lang="ar-SA" sz="2500" b="1" dirty="0">
                <a:solidFill>
                  <a:srgbClr val="0070C0"/>
                </a:solidFill>
                <a:latin typeface="Times New Roman" panose="02020603050405020304" pitchFamily="18" charset="0"/>
                <a:cs typeface="B Nazanin" panose="00000400000000000000" pitchFamily="2" charset="-78"/>
              </a:rPr>
              <a:t>جود میکروارگانیسم‌ها</a:t>
            </a:r>
            <a:r>
              <a:rPr lang="en-US" sz="2500" b="1" dirty="0">
                <a:solidFill>
                  <a:srgbClr val="0070C0"/>
                </a:solidFill>
                <a:latin typeface="Times New Roman" panose="02020603050405020304" pitchFamily="18" charset="0"/>
                <a:cs typeface="B Nazanin" panose="00000400000000000000" pitchFamily="2" charset="-78"/>
              </a:rPr>
              <a:t>: </a:t>
            </a:r>
            <a:r>
              <a:rPr lang="ar-SA" sz="2500" dirty="0">
                <a:latin typeface="Times New Roman" panose="02020603050405020304" pitchFamily="18" charset="0"/>
                <a:cs typeface="B Nazanin" panose="00000400000000000000" pitchFamily="2" charset="-78"/>
              </a:rPr>
              <a:t>میکروارگانیسم‌ها نیز می‌توانند نقش مهمی در فرآیند خوردگی ایفا کنند. خوردگی میکروبی، به ویژه در محیط‌های آبی، ناشی از فعالیت باکتری‌ها و دیگر میکروارگانیسم‌هاست که می‌توانند محصولات خوردگی تولید کرده و نرخ خوردگی را افزایش دهند</a:t>
            </a:r>
            <a:r>
              <a:rPr lang="en-US" sz="2500" dirty="0">
                <a:latin typeface="Times New Roman" panose="02020603050405020304" pitchFamily="18" charset="0"/>
                <a:cs typeface="B Nazanin" panose="00000400000000000000" pitchFamily="2" charset="-78"/>
              </a:rPr>
              <a:t>.</a:t>
            </a:r>
          </a:p>
        </p:txBody>
      </p:sp>
    </p:spTree>
    <p:extLst>
      <p:ext uri="{BB962C8B-B14F-4D97-AF65-F5344CB8AC3E}">
        <p14:creationId xmlns:p14="http://schemas.microsoft.com/office/powerpoint/2010/main" val="3804658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3554819"/>
          </a:xfrm>
          <a:prstGeom prst="rect">
            <a:avLst/>
          </a:prstGeom>
          <a:noFill/>
        </p:spPr>
        <p:txBody>
          <a:bodyPr wrap="square">
            <a:spAutoFit/>
          </a:bodyPr>
          <a:lstStyle/>
          <a:p>
            <a:pPr marL="0" marR="0" algn="just" rtl="1"/>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خوردگی یک پدیده چندوجهی است که تحت تاثیر عوامل متعددی قرار می‌گیرد. برای مدیریت و کاهش خوردگی، شناخت و کنترل این عوامل بسیار مهم است. استفاده از مواد مقاوم به خوردگی، کنترل شرایط محیطی، استفاده از پوشش‌های محافظتی و نظارت منظم بر وضعیت تجهیزات می‌تواند به کاهش نرخ خوردگی و افزایش عمر مفید تجهیزات کمک کند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algn="just" rtl="1"/>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خوردگی یکی از مشکلات عمده‌ای است که صنایع مختلف با آن مواجه هستند و تأثیرات قابل توجهی بر اقتصاد و ایمنی دارد. در این بخش به بررسی اثرات اقتصادی و ایمنی خوردگی پرداخته و نحوه مدیریت این مسئله را مورد بحث قرار می‌دهیم</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algn="just" rtl="1"/>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1662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5247590"/>
          </a:xfrm>
          <a:prstGeom prst="rect">
            <a:avLst/>
          </a:prstGeom>
          <a:noFill/>
        </p:spPr>
        <p:txBody>
          <a:bodyPr wrap="square">
            <a:spAutoFit/>
          </a:bodyPr>
          <a:lstStyle/>
          <a:p>
            <a:pPr algn="ctr" rtl="1"/>
            <a:endParaRPr lang="en-US" sz="3000" dirty="0">
              <a:solidFill>
                <a:srgbClr val="FF0000"/>
              </a:solidFill>
              <a:effectLst/>
              <a:latin typeface="Times New Roman" panose="02020603050405020304" pitchFamily="18" charset="0"/>
              <a:ea typeface="Times New Roman" panose="02020603050405020304" pitchFamily="18" charset="0"/>
            </a:endParaRPr>
          </a:p>
          <a:p>
            <a:pPr marL="0" marR="0" algn="ctr" rtl="1"/>
            <a:r>
              <a:rPr lang="ar-SA" sz="30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اثرات اقتصادی خوردگی</a:t>
            </a:r>
            <a:endParaRPr lang="en-US" sz="3000" b="1" dirty="0">
              <a:solidFill>
                <a:srgbClr val="FF0000"/>
              </a:solidFill>
              <a:effectLst/>
              <a:latin typeface="Times New Roman" panose="02020603050405020304" pitchFamily="18" charset="0"/>
              <a:ea typeface="Times New Roman" panose="02020603050405020304" pitchFamily="18" charset="0"/>
            </a:endParaRPr>
          </a:p>
          <a:p>
            <a:pPr marL="0" marR="0" algn="just" rtl="1"/>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1- ه</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زینه‌های تعمیر و نگهداری</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خوردگی موجب افزایش نیاز به تعمیرات و نگهداری مداوم تجهیزات و سازه‌ها می‌شود. این هزینه‌ها شامل تعویض قطعات خورده شده، تعمیرات اضطراری و پیشگیرانه است. به عنوان مثال، در صنایع نفت و گاز، لوله‌ها و مخازن باید به طور مرتب بررسی و در صورت نیاز تعمیر یا تعویض شوند که هزینه‌های قابل توجهی را در بر دارد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Times New Roman" panose="02020603050405020304" pitchFamily="18" charset="0"/>
              <a:ea typeface="Times New Roman" panose="02020603050405020304" pitchFamily="18" charset="0"/>
            </a:endParaRPr>
          </a:p>
          <a:p>
            <a:pPr marL="0" marR="0" algn="just" rtl="1"/>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2-ک</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اهش عمر مفید تجهیزات</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خوردگی می‌تواند عمر مفید تجهیزات و سازه‌ها را به طور قابل توجهی کاهش دهد. این مسئله منجر به نیاز به تعویض زودهنگام تجهیزات و سرمایه‌گذاری مجدد می‌شود که می‌تواند هزینه‌های سرمایه‌گذاری را افزایش دهد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algn="just" rtl="1"/>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3-ت</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وقف تولید و کاهش بهره‌وری</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خرابی ناشی از خوردگی می‌تواند باعث توقف تولید و کاهش بهره‌وری شود. این توقفات معمولاً منجر به از دست رفتن زمان و منابع و در نهایت کاهش سودآوری شرکت‌ها می‌شود. به عنوان مثال، خرابی یک پمپ یا خط لوله در یک واحد پتروشیمی می‌تواند کل فرآیند تولید را متوقف کند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Times New Roman" panose="02020603050405020304" pitchFamily="18" charset="0"/>
              <a:ea typeface="Times New Roman" panose="02020603050405020304" pitchFamily="18" charset="0"/>
            </a:endParaRPr>
          </a:p>
          <a:p>
            <a:pPr marL="0" marR="0" algn="just" rtl="1"/>
            <a:endParaRPr lang="en-US" sz="2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129866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5863144"/>
          </a:xfrm>
          <a:prstGeom prst="rect">
            <a:avLst/>
          </a:prstGeom>
          <a:noFill/>
        </p:spPr>
        <p:txBody>
          <a:bodyPr wrap="square">
            <a:spAutoFit/>
          </a:bodyPr>
          <a:lstStyle/>
          <a:p>
            <a:pPr marL="0" marR="0" algn="just" rtl="1"/>
            <a:r>
              <a:rPr lang="fa-IR"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4-</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هزینه‌های بیمه و تعهدات قانونی</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شرکت‌ها معمولاً مجبور به پرداخت هزینه‌های بیمه برای پوشش خسارات ناشی از خوردگی هستند. همچنین، در صورت بروز حوادث ناشی از خوردگی، شرکت‌ها ممکن است با دعاوی قانونی و جریمه‌های مالی مواجه شوند که این نیز به افزایش هزینه‌ها منجر می‌شود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endParaRPr lang="en-US" sz="2500" dirty="0">
              <a:effectLst/>
              <a:latin typeface="Times New Roman" panose="02020603050405020304" pitchFamily="18" charset="0"/>
              <a:ea typeface="Times New Roman" panose="02020603050405020304" pitchFamily="18" charset="0"/>
            </a:endParaRPr>
          </a:p>
          <a:p>
            <a:pPr marL="0" marR="0" algn="just" rtl="1"/>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5-</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تاثیرات غیرمستقیم اقتصادی</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خوردگی می‌تواند تاثیرات غیرمستقیمی نیز بر اقتصاد داشته باشد. برای مثال، کاهش کیفیت محصولات نهایی، افزایش قیمت تمام شده محصولات و کاهش رقابت‌پذیری در بازار از جمله تاثیرات غیرمستقیم اقتصادی خوردگی هستند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endParaRPr lang="fa-IR" sz="2500" dirty="0">
              <a:latin typeface="Times New Roman" panose="02020603050405020304" pitchFamily="18" charset="0"/>
              <a:ea typeface="Times New Roman" panose="02020603050405020304" pitchFamily="18" charset="0"/>
              <a:cs typeface="B Nazanin" panose="00000400000000000000" pitchFamily="2" charset="-78"/>
            </a:endParaRPr>
          </a:p>
          <a:p>
            <a:pPr algn="just" rtl="1"/>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خوردگی یک چالش جدی با اثرات اقتصادی و ایمنی گسترده است. مدیریت موثر خوردگی نیازمند استراتژی‌های جامع شامل پیشگیری، نظارت و تعمیرات منظم است. استفاده از تکنولوژی‌های جدید مانند پوشش‌های محافظتی پیشرفته، مواد نانویی و سیستم‌های مانیتورینگ پیوسته می‌تواند به کاهش هزینه‌ها و افزایش ایمنی کمک کند. همچنین، آموزش و آگاهی‌بخشی به کارکنان و اجرای استانداردهای ایمنی می‌تواند نقش مهمی در کاهش خطرات ناشی از خوردگی داشته باشد. پیشگیری و کنترل خوردگی نه تنها به بهبود بهره‌وری و کاهش هزینه‌ها کمک می‌کند، بلکه می‌تواند به حفظ جان انسان‌ها و محیط زیست نیز کمک کند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Times New Roman" panose="02020603050405020304" pitchFamily="18" charset="0"/>
              <a:ea typeface="Times New Roman" panose="02020603050405020304" pitchFamily="18" charset="0"/>
            </a:endParaRPr>
          </a:p>
          <a:p>
            <a:pPr marL="0" marR="0" algn="just" rtl="1"/>
            <a:endParaRPr lang="en-US" sz="2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077867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5247590"/>
          </a:xfrm>
          <a:prstGeom prst="rect">
            <a:avLst/>
          </a:prstGeom>
          <a:noFill/>
        </p:spPr>
        <p:txBody>
          <a:bodyPr wrap="square">
            <a:spAutoFit/>
          </a:bodyPr>
          <a:lstStyle/>
          <a:p>
            <a:pPr marL="0" marR="0" algn="ctr" rtl="1"/>
            <a:r>
              <a:rPr lang="ar-SA" sz="3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اثرات ایمنی خوردگی</a:t>
            </a:r>
            <a:endParaRPr lang="en-US" sz="3500" b="1" dirty="0">
              <a:solidFill>
                <a:srgbClr val="FF0000"/>
              </a:solidFill>
              <a:effectLst/>
              <a:latin typeface="Times New Roman" panose="02020603050405020304" pitchFamily="18" charset="0"/>
              <a:ea typeface="Times New Roman" panose="02020603050405020304" pitchFamily="18" charset="0"/>
            </a:endParaRPr>
          </a:p>
          <a:p>
            <a:pPr marL="0" marR="0" algn="just" rtl="1"/>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1-خ</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طرات ایمنی کارکنان</a:t>
            </a:r>
            <a:r>
              <a:rPr lang="fa-IR"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خوردگی می‌تواند منجر به شکستگی و از کار افتادن ناگهانی تجهیزات شود که خطرات جدی ایمنی برای کارکنان ایجاد می‌کند. به عنوان مثال، نشت گاز یا مواد شیمیایی خطرناک از لوله‌های خورده شده می‌تواند باعث انفجار یا مسمومیت کارکنان شود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Times New Roman" panose="02020603050405020304" pitchFamily="18" charset="0"/>
              <a:ea typeface="Times New Roman" panose="02020603050405020304" pitchFamily="18" charset="0"/>
            </a:endParaRPr>
          </a:p>
          <a:p>
            <a:pPr marL="0" marR="0" algn="just" rtl="1"/>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2-خ</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طرات زیست‌محیطی</a:t>
            </a:r>
            <a:r>
              <a:rPr lang="fa-IR"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خوردگی می‌تواند منجر به نشت مواد آلاینده به محیط زیست شود که تاثیرات منفی بر منابع طبیعی و اکوسیستم‌ها دارد. به عنوان مثال، نشت نفت از خطوط لوله خورده شده می‌تواند منجر به آلودگی آب‌های سطحی و خاک شود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Times New Roman" panose="02020603050405020304" pitchFamily="18" charset="0"/>
              <a:ea typeface="Times New Roman" panose="02020603050405020304" pitchFamily="18" charset="0"/>
            </a:endParaRPr>
          </a:p>
          <a:p>
            <a:pPr marL="0" marR="0" algn="just" rtl="1"/>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3-</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خطرات ایمنی عمومی</a:t>
            </a:r>
            <a:r>
              <a:rPr lang="fa-IR"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خوردگی سازه‌های عمومی مانند پل‌ها، تونل‌ها و ساختمان‌ها می‌تواند خطرات جدی برای ایمنی عمومی ایجاد کند. فروپاشی یک پل یا ساختمان به دلیل خوردگی می‌تواند باعث تلفات جانی و مالی گسترده شود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Times New Roman" panose="02020603050405020304" pitchFamily="18" charset="0"/>
              <a:ea typeface="Times New Roman" panose="02020603050405020304" pitchFamily="18" charset="0"/>
            </a:endParaRPr>
          </a:p>
          <a:p>
            <a:pPr algn="just" rtl="1"/>
            <a:r>
              <a:rPr lang="fa-IR" sz="2500" b="1" dirty="0">
                <a:solidFill>
                  <a:srgbClr val="0070C0"/>
                </a:solidFill>
                <a:latin typeface="Calibri" panose="020F0502020204030204" pitchFamily="34" charset="0"/>
                <a:ea typeface="Calibri" panose="020F0502020204030204" pitchFamily="34" charset="0"/>
                <a:cs typeface="B Nazanin" panose="00000400000000000000" pitchFamily="2" charset="-78"/>
              </a:rPr>
              <a:t>4-خ</a:t>
            </a:r>
            <a:r>
              <a:rPr lang="ar-SA" sz="25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رابی‌های ناگهانی و اضطراری</a:t>
            </a:r>
            <a:r>
              <a:rPr lang="fa-IR" sz="25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a:t>
            </a:r>
            <a:r>
              <a:rPr lang="ar-SA" sz="2500"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 </a:t>
            </a:r>
            <a:r>
              <a:rPr lang="ar-SA" sz="2500" dirty="0">
                <a:effectLst/>
                <a:latin typeface="Calibri" panose="020F0502020204030204" pitchFamily="34" charset="0"/>
                <a:ea typeface="Calibri" panose="020F0502020204030204" pitchFamily="34" charset="0"/>
                <a:cs typeface="B Nazanin" panose="00000400000000000000" pitchFamily="2" charset="-78"/>
              </a:rPr>
              <a:t>خرابی‌های ناگهانی ناشی از خوردگی می‌تواند منجر به شرایط اضطراری و بحران‌های ایمنی شود که مدیریت و کنترل آنها پیچیده و هزینه‌بر است. این خرابی‌ها معمولاً نیاز به واکنش سریع و هماهنگی بالای تیم‌های امداد و نجات دارند</a:t>
            </a:r>
            <a:endParaRPr lang="en-US" sz="2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03392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4392485"/>
          </a:xfrm>
          <a:prstGeom prst="rect">
            <a:avLst/>
          </a:prstGeom>
          <a:noFill/>
        </p:spPr>
        <p:txBody>
          <a:bodyPr wrap="square">
            <a:spAutoFit/>
          </a:bodyPr>
          <a:lstStyle/>
          <a:p>
            <a:pPr marL="0" marR="0" algn="ctr" rtl="1">
              <a:lnSpc>
                <a:spcPct val="107000"/>
              </a:lnSpc>
              <a:spcBef>
                <a:spcPts val="0"/>
              </a:spcBef>
              <a:spcAft>
                <a:spcPts val="800"/>
              </a:spcAft>
            </a:pPr>
            <a:r>
              <a:rPr lang="ar-SA" sz="30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پوشش‌های محافظتی</a:t>
            </a:r>
            <a:endParaRPr lang="en-US" sz="30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800"/>
              </a:spcAft>
            </a:pP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استفاده از پوشش‌های محافظتی یکی از موثرترین روش‌ها برای جلوگیری از خوردگی در صنایع مختلف است. این پوشش‌ها به عنوان یک لایه حفاظتی عمل می‌کنند و مانع از تماس مستقیم مواد با محیط خورنده می‌شوند. در این بخش، به بررسی انواع مختلف پوشش‌های محافظتی و کاربردهای آنها می‌پردازیم</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lnSpc>
                <a:spcPct val="107000"/>
              </a:lnSpc>
              <a:spcBef>
                <a:spcPts val="0"/>
              </a:spcBef>
              <a:spcAft>
                <a:spcPts val="800"/>
              </a:spcAft>
            </a:pP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800"/>
              </a:spcAft>
            </a:pPr>
            <a:r>
              <a:rPr lang="fa-IR" sz="2500" b="1" dirty="0">
                <a:effectLst/>
                <a:latin typeface="Times New Roman" panose="02020603050405020304" pitchFamily="18" charset="0"/>
                <a:ea typeface="Times New Roman" panose="02020603050405020304" pitchFamily="18" charset="0"/>
                <a:cs typeface="B Nazanin" panose="00000400000000000000" pitchFamily="2" charset="-78"/>
              </a:rPr>
              <a:t>1-</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پوشش‌های رنگی</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پوشش‌های رنگی به صورت لایه‌ای نازک روی سطح مواد اعمال می‌شوند و از تماس مستقیم فلز با عوامل خورنده جلوگیری می‌کنند. این پوشش‌ها به دو دسته اصلی تقسیم می‌شوند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R="0" lvl="0" algn="just" rtl="1">
              <a:lnSpc>
                <a:spcPct val="107000"/>
              </a:lnSpc>
              <a:spcBef>
                <a:spcPts val="0"/>
              </a:spcBef>
              <a:spcAft>
                <a:spcPts val="800"/>
              </a:spcAft>
              <a:buSzPts val="1000"/>
              <a:tabLst>
                <a:tab pos="457200" algn="l"/>
              </a:tabLst>
            </a:pPr>
            <a:r>
              <a:rPr lang="fa-IR" sz="2500" b="1" dirty="0">
                <a:effectLst/>
                <a:latin typeface="Times New Roman" panose="02020603050405020304" pitchFamily="18" charset="0"/>
                <a:ea typeface="Times New Roman" panose="02020603050405020304" pitchFamily="18" charset="0"/>
                <a:cs typeface="B Nazanin" panose="00000400000000000000" pitchFamily="2" charset="-78"/>
              </a:rPr>
              <a:t>الف) </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رنگ‌های پایه آبی</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این رنگ‌ها بر پایه آب تهیه و برای محیط‌های داخلی و خارجی مناسب هستند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latin typeface="Calibri" panose="020F0502020204030204" pitchFamily="34" charset="0"/>
              <a:ea typeface="Times New Roman" panose="02020603050405020304" pitchFamily="18" charset="0"/>
              <a:cs typeface="Arial" panose="020B0604020202020204" pitchFamily="34" charset="0"/>
            </a:endParaRPr>
          </a:p>
          <a:p>
            <a:pPr marR="0" lvl="0" algn="just" rtl="1">
              <a:lnSpc>
                <a:spcPct val="107000"/>
              </a:lnSpc>
              <a:spcBef>
                <a:spcPts val="0"/>
              </a:spcBef>
              <a:spcAft>
                <a:spcPts val="800"/>
              </a:spcAft>
              <a:buSzPts val="1000"/>
              <a:tabLst>
                <a:tab pos="457200" algn="l"/>
              </a:tabLst>
            </a:pPr>
            <a:r>
              <a:rPr lang="fa-IR" sz="2500" b="1" dirty="0">
                <a:latin typeface="Times New Roman" panose="02020603050405020304" pitchFamily="18" charset="0"/>
                <a:cs typeface="B Nazanin" panose="00000400000000000000" pitchFamily="2" charset="-78"/>
              </a:rPr>
              <a:t>ب)</a:t>
            </a:r>
            <a:r>
              <a:rPr lang="ar-SA" sz="2500" b="1" dirty="0">
                <a:latin typeface="Times New Roman" panose="02020603050405020304" pitchFamily="18" charset="0"/>
                <a:cs typeface="B Nazanin" panose="00000400000000000000" pitchFamily="2" charset="-78"/>
              </a:rPr>
              <a:t>رنگ‌های </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پایه روغنی</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این رنگ‌ها بر پایه حلال‌های آلی تهیه و مقاومت بیشتری در شرایط جوی دارند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839798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4207562"/>
          </a:xfrm>
          <a:prstGeom prst="rect">
            <a:avLst/>
          </a:prstGeom>
          <a:noFill/>
        </p:spPr>
        <p:txBody>
          <a:bodyPr wrap="square">
            <a:spAutoFit/>
          </a:bodyPr>
          <a:lstStyle/>
          <a:p>
            <a:pPr marL="0" marR="0" algn="r" rtl="1">
              <a:lnSpc>
                <a:spcPct val="107000"/>
              </a:lnSpc>
              <a:spcBef>
                <a:spcPts val="0"/>
              </a:spcBef>
              <a:spcAft>
                <a:spcPts val="800"/>
              </a:spcAft>
            </a:pPr>
            <a:r>
              <a:rPr lang="fa-IR"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2-</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پوشش‌های پودری</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پوشش‌های پودری از طریق فرآیند الکترواستاتیک به سطح فلز اعمال می‌شوند و سپس در کوره پخته می‌شوند تا لایه‌ای سخت و مقاوم به خوردگی تشکیل دهند. این پوشش‌ها دارای مقاومت بالا در برابر سایش و خوردگی هستند و در صنایعی مانند خودروسازی و لوازم خانگی استفاده می‌شوند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lnSpc>
                <a:spcPct val="107000"/>
              </a:lnSpc>
              <a:spcBef>
                <a:spcPts val="0"/>
              </a:spcBef>
              <a:spcAft>
                <a:spcPts val="800"/>
              </a:spcAft>
            </a:pP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fa-IR"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3-</a:t>
            </a:r>
            <a:r>
              <a:rPr lang="en-US"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پوشش‌های گالوانیزه</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گالوانیزاسیون فرآیندی است که در آن فلزات، به ویژه فولاد، با لایه‌ای از روی پوشانده می‌شوند. این لایه از فلز پایه در برابر خوردگی محافظت می‌کند. دو روش اصلی گالوانیزاسیون عبارتند از</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latin typeface="Calibri" panose="020F0502020204030204" pitchFamily="34" charset="0"/>
              <a:ea typeface="Times New Roman" panose="02020603050405020304" pitchFamily="18" charset="0"/>
              <a:cs typeface="Arial" panose="020B0604020202020204" pitchFamily="34" charset="0"/>
            </a:endParaRPr>
          </a:p>
          <a:p>
            <a:pPr marL="0" marR="0" algn="r" rtl="1">
              <a:lnSpc>
                <a:spcPct val="107000"/>
              </a:lnSpc>
              <a:spcBef>
                <a:spcPts val="0"/>
              </a:spcBef>
              <a:spcAft>
                <a:spcPts val="800"/>
              </a:spcAft>
            </a:pPr>
            <a:r>
              <a:rPr lang="fa-IR" sz="2500" b="1" dirty="0">
                <a:latin typeface="Times New Roman" panose="02020603050405020304" pitchFamily="18" charset="0"/>
                <a:cs typeface="B Nazanin" panose="00000400000000000000" pitchFamily="2" charset="-78"/>
              </a:rPr>
              <a:t>الف)گ</a:t>
            </a:r>
            <a:r>
              <a:rPr lang="ar-SA" sz="2500" b="1" dirty="0">
                <a:latin typeface="Times New Roman" panose="02020603050405020304" pitchFamily="18" charset="0"/>
                <a:cs typeface="B Nazanin" panose="00000400000000000000" pitchFamily="2" charset="-78"/>
              </a:rPr>
              <a:t>الوانیزاسیون </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گرم</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در این روش، قطعات فلزی در مذاب روی غوطه‌ور می‌شوند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latin typeface="Calibri" panose="020F0502020204030204" pitchFamily="34" charset="0"/>
              <a:ea typeface="Times New Roman" panose="02020603050405020304" pitchFamily="18" charset="0"/>
              <a:cs typeface="Arial" panose="020B0604020202020204" pitchFamily="34" charset="0"/>
            </a:endParaRPr>
          </a:p>
          <a:p>
            <a:pPr marL="0" marR="0" algn="r" rtl="1">
              <a:lnSpc>
                <a:spcPct val="107000"/>
              </a:lnSpc>
              <a:spcBef>
                <a:spcPts val="0"/>
              </a:spcBef>
              <a:spcAft>
                <a:spcPts val="800"/>
              </a:spcAft>
            </a:pPr>
            <a:r>
              <a:rPr lang="fa-IR" sz="2500" b="1" dirty="0">
                <a:latin typeface="Times New Roman" panose="02020603050405020304" pitchFamily="18" charset="0"/>
                <a:cs typeface="B Nazanin" panose="00000400000000000000" pitchFamily="2" charset="-78"/>
              </a:rPr>
              <a:t>ب) گ</a:t>
            </a:r>
            <a:r>
              <a:rPr lang="ar-SA" sz="2500" b="1" dirty="0">
                <a:latin typeface="Times New Roman" panose="02020603050405020304" pitchFamily="18" charset="0"/>
                <a:cs typeface="B Nazanin" panose="00000400000000000000" pitchFamily="2" charset="-78"/>
              </a:rPr>
              <a:t>الوانیزاسیون </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سرد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در این روش، پوشش روی به صورت الکتروشیمیایی به سطح فلز اعمال می‌شود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50740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5565370"/>
          </a:xfrm>
          <a:prstGeom prst="rect">
            <a:avLst/>
          </a:prstGeom>
          <a:noFill/>
        </p:spPr>
        <p:txBody>
          <a:bodyPr wrap="square">
            <a:spAutoFit/>
          </a:bodyPr>
          <a:lstStyle/>
          <a:p>
            <a:pPr marL="0" marR="0" algn="just" rtl="1">
              <a:lnSpc>
                <a:spcPct val="107000"/>
              </a:lnSpc>
              <a:spcBef>
                <a:spcPts val="0"/>
              </a:spcBef>
              <a:spcAft>
                <a:spcPts val="800"/>
              </a:spcAft>
            </a:pPr>
            <a:r>
              <a:rPr lang="fa-IR"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4-</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پوشش‌های اپوکسی</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پوشش‌های اپوکسی دارای مقاومت بالایی در برابر مواد شیمیایی و خوردگی هستند. این پوشش‌ها معمولاً به عنوان پوشش‌های داخلی برای لوله‌ها، مخازن و تجهیزات صنعتی استفاده می‌شوند. اپوکسی‌ها به دلیل چسبندگی بالا و مقاومت شیمیایی، انتخاب مناسبی برای محیط‌های خورنده هستند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lnSpc>
                <a:spcPct val="107000"/>
              </a:lnSpc>
              <a:spcBef>
                <a:spcPts val="0"/>
              </a:spcBef>
              <a:spcAft>
                <a:spcPts val="800"/>
              </a:spcAft>
            </a:pPr>
            <a:endParaRPr lang="en-US" sz="10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800"/>
              </a:spcAft>
            </a:pPr>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5-پ</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وشش‌های پلی‌یورتان</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پوشش‌های پلی‌یورتان دارای انعطاف‌پذیری و مقاومت بالایی در برابر شرایط جوی و مواد شیمیایی هستند. این پوشش‌ها برای محافظت از سطوح فلزی در محیط‌های خارجی و دریایی استفاده می‌شوند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lnSpc>
                <a:spcPct val="107000"/>
              </a:lnSpc>
              <a:spcBef>
                <a:spcPts val="0"/>
              </a:spcBef>
              <a:spcAft>
                <a:spcPts val="800"/>
              </a:spcAft>
            </a:pPr>
            <a:endParaRPr lang="en-US" sz="10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800"/>
              </a:spcAft>
            </a:pPr>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6-پ</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وشش‌های فلزی (آندی و کاتدی</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 پوشش‌های فلزی به دو صورت آندی و کاتدی اعمال می‌شوند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R="0" lvl="0" algn="just" rtl="1">
              <a:lnSpc>
                <a:spcPct val="107000"/>
              </a:lnSpc>
              <a:spcBef>
                <a:spcPts val="0"/>
              </a:spcBef>
              <a:spcAft>
                <a:spcPts val="800"/>
              </a:spcAft>
              <a:buSzPts val="1000"/>
              <a:tabLst>
                <a:tab pos="457200" algn="l"/>
              </a:tabLst>
            </a:pPr>
            <a:r>
              <a:rPr lang="fa-IR" sz="2500" b="1" dirty="0">
                <a:effectLst/>
                <a:latin typeface="Times New Roman" panose="02020603050405020304" pitchFamily="18" charset="0"/>
                <a:ea typeface="Times New Roman" panose="02020603050405020304" pitchFamily="18" charset="0"/>
                <a:cs typeface="B Nazanin" panose="00000400000000000000" pitchFamily="2" charset="-78"/>
              </a:rPr>
              <a:t>الف)</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پوشش‌های آندی</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این پوشش‌ها مانند آلومینیوم و روی، که نسبت به فلز پایه نقش آند را ایفا می‌کنند و با ایجاد یک لایه محافظ، مانع از خوردگی فلز پایه می‌شوند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latin typeface="Calibri" panose="020F0502020204030204" pitchFamily="34" charset="0"/>
              <a:ea typeface="Times New Roman" panose="02020603050405020304" pitchFamily="18" charset="0"/>
              <a:cs typeface="Arial" panose="020B0604020202020204" pitchFamily="34" charset="0"/>
            </a:endParaRPr>
          </a:p>
          <a:p>
            <a:pPr marR="0" lvl="0" algn="just" rtl="1">
              <a:lnSpc>
                <a:spcPct val="107000"/>
              </a:lnSpc>
              <a:spcBef>
                <a:spcPts val="0"/>
              </a:spcBef>
              <a:spcAft>
                <a:spcPts val="800"/>
              </a:spcAft>
              <a:buSzPts val="1000"/>
              <a:tabLst>
                <a:tab pos="457200" algn="l"/>
              </a:tabLst>
            </a:pPr>
            <a:r>
              <a:rPr lang="fa-IR" sz="2500" b="1" dirty="0">
                <a:latin typeface="Times New Roman" panose="02020603050405020304" pitchFamily="18" charset="0"/>
                <a:cs typeface="B Nazanin" panose="00000400000000000000" pitchFamily="2" charset="-78"/>
              </a:rPr>
              <a:t>ب)پ</a:t>
            </a:r>
            <a:r>
              <a:rPr lang="ar-SA" sz="2500" b="1" dirty="0">
                <a:latin typeface="Times New Roman" panose="02020603050405020304" pitchFamily="18" charset="0"/>
                <a:cs typeface="B Nazanin" panose="00000400000000000000" pitchFamily="2" charset="-78"/>
              </a:rPr>
              <a:t>وشش‌های </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کاتدی</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این پوشش‌ها مانند نیکل و کروم، که به صورت لایه‌ای نازک روی فلز پایه قرار می‌گیرند و مقاومت بالایی در برابر خوردگی دارند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72127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5339923"/>
          </a:xfrm>
          <a:prstGeom prst="rect">
            <a:avLst/>
          </a:prstGeom>
          <a:noFill/>
        </p:spPr>
        <p:txBody>
          <a:bodyPr wrap="square">
            <a:spAutoFit/>
          </a:bodyPr>
          <a:lstStyle/>
          <a:p>
            <a:pPr marL="0" marR="0" algn="r" rtl="1">
              <a:lnSpc>
                <a:spcPct val="107000"/>
              </a:lnSpc>
              <a:spcBef>
                <a:spcPts val="0"/>
              </a:spcBef>
              <a:spcAft>
                <a:spcPts val="800"/>
              </a:spcAft>
            </a:pPr>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7-پ</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وشش‌های سرامیکی</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پوشش‌های سرامیکی دارای مقاومت بالا در برابر حرارت و خوردگی هستند. این پوشش‌ها برای محافظت از قطعاتی که در معرض دماهای بالا و مواد شیمیایی خورنده قرار دارند، مانند توربین‌ها و مبدل‌های حرارتی، استفاده می‌شوند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8-پ</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وشش‌های کامپوزیتی</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پوشش‌های کامپوزیتی از ترکیب مواد مختلف مانند پلیمرها و سرامیک‌ها تشکیل شده‌اند. این پوشش‌ها دارای خواص مکانیکی و شیمیایی برجسته‌ای هستند و برای کاربردهای خاص صنعتی مناسب هستند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9-پ</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وشش‌های خودترمیم‌شونده</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پوشش‌های خودترمیم‌شونده قابلیت بازسازی خودکار ترک‌ها و خراش‌های سطحی را دارند. این پوشش‌ها با استفاده از فناوری‌های نانو و میکروکپسول‌ها توسعه یافته‌اند و می‌توانند عمر مفید تجهیزات را به طور چشمگیری افزایش دهند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10-پ</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وشش‌های نانویی</a:t>
            </a:r>
            <a:r>
              <a:rPr lang="ar-SA" sz="2500"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پوشش‌های نانویی به دلیل ساختار نانوذرات، دارای خواص ویژه‌ای مانند مقاومت بالا به خوردگی، آب‌گریزی و خاصیت ضدباکتری هستند. این پوشش‌ها در صنایع مختلفی مانند الکترونیک، خودروسازی و پزشکی کاربرد دارند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22802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DD886960-0721-437E-B5D0-4CF32C88A9F4}"/>
              </a:ext>
            </a:extLst>
          </p:cNvPr>
          <p:cNvSpPr txBox="1">
            <a:spLocks/>
          </p:cNvSpPr>
          <p:nvPr/>
        </p:nvSpPr>
        <p:spPr>
          <a:xfrm>
            <a:off x="2576682" y="3752373"/>
            <a:ext cx="6815669" cy="126609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spcAft>
                <a:spcPts val="600"/>
              </a:spcAft>
              <a:buClr>
                <a:schemeClr val="accent1"/>
              </a:buClr>
              <a:buSzPct val="11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buClr>
              <a:buSzPct val="11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buClr>
              <a:buSzPct val="11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buClr>
              <a:buSzPct val="11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9pPr>
          </a:lstStyle>
          <a:p>
            <a:pPr>
              <a:lnSpc>
                <a:spcPct val="150000"/>
              </a:lnSpc>
            </a:pPr>
            <a:r>
              <a:rPr lang="fa-IR" sz="2500" b="1" dirty="0">
                <a:cs typeface="B Nazanin" panose="00000400000000000000" pitchFamily="2" charset="-78"/>
              </a:rPr>
              <a:t>دانشگاه آزاد اسلامی واحد لامرد</a:t>
            </a:r>
          </a:p>
          <a:p>
            <a:pPr>
              <a:lnSpc>
                <a:spcPct val="150000"/>
              </a:lnSpc>
            </a:pPr>
            <a:r>
              <a:rPr lang="fa-IR" sz="2500" b="1" dirty="0">
                <a:cs typeface="B Nazanin" panose="00000400000000000000" pitchFamily="2" charset="-78"/>
              </a:rPr>
              <a:t>مهندسی ایمنی ، بهداشت و محیط زیست</a:t>
            </a:r>
            <a:endParaRPr lang="en-US" sz="2500" b="1" dirty="0">
              <a:cs typeface="B Nazanin" panose="00000400000000000000" pitchFamily="2" charset="-78"/>
            </a:endParaRPr>
          </a:p>
        </p:txBody>
      </p:sp>
      <p:pic>
        <p:nvPicPr>
          <p:cNvPr id="6" name="Picture 5">
            <a:extLst>
              <a:ext uri="{FF2B5EF4-FFF2-40B4-BE49-F238E27FC236}">
                <a16:creationId xmlns:a16="http://schemas.microsoft.com/office/drawing/2014/main" id="{45D11952-16F2-40DB-B76D-F0ED4DA32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6658" y="1633715"/>
            <a:ext cx="1235715" cy="1844530"/>
          </a:xfrm>
          <a:prstGeom prst="roundRect">
            <a:avLst>
              <a:gd name="adj" fmla="val 1104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179944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477054"/>
          </a:xfrm>
          <a:prstGeom prst="rect">
            <a:avLst/>
          </a:prstGeom>
          <a:noFill/>
        </p:spPr>
        <p:txBody>
          <a:bodyPr wrap="square">
            <a:spAutoFit/>
          </a:bodyPr>
          <a:lstStyle/>
          <a:p>
            <a:pPr marL="0" marR="0" algn="just" rtl="1"/>
            <a:r>
              <a:rPr lang="fa-IR"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00</a:t>
            </a:r>
            <a:endParaRPr lang="en-US" sz="2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55170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5F57FF6-745E-45D2-811E-670596E57C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0716" y="2589502"/>
            <a:ext cx="9750568" cy="1678996"/>
          </a:xfrm>
          <a:prstGeom prst="rect">
            <a:avLst/>
          </a:prstGeom>
        </p:spPr>
      </p:pic>
    </p:spTree>
    <p:extLst>
      <p:ext uri="{BB962C8B-B14F-4D97-AF65-F5344CB8AC3E}">
        <p14:creationId xmlns:p14="http://schemas.microsoft.com/office/powerpoint/2010/main" val="161213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6247864"/>
          </a:xfrm>
          <a:prstGeom prst="rect">
            <a:avLst/>
          </a:prstGeom>
          <a:noFill/>
        </p:spPr>
        <p:txBody>
          <a:bodyPr wrap="square">
            <a:spAutoFit/>
          </a:bodyPr>
          <a:lstStyle/>
          <a:p>
            <a:pPr marL="0" marR="0" algn="just" rtl="1"/>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مقدمه</a:t>
            </a:r>
            <a:endParaRPr lang="en-US"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خوردگی یکی از مشکلات اساسی و چالش‌های بزرگ در صنایع مختلف است که می‌تواند باعث کاهش عمر مفید تجهیزات، افزایش هزینه‌های نگهداری و تعمیرات و حتی ایجاد خطرات ایمنی شود. در این مقاله، به بررسی خوردگی و راهکارهای فنی مقابله با آن در صنایع می‌پردازیم</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a:t>
            </a:r>
          </a:p>
          <a:p>
            <a:pPr marL="0" marR="0" algn="just" rtl="1"/>
            <a:endParaRPr lang="en-US" sz="20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تعریف خوردگی و اهمیت آن در صنایع</a:t>
            </a:r>
            <a:endParaRPr lang="en-US"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خوردگی به فرآیند تخریب یا تغییرات شیمیایی در مواد، به‌ویژه فلزات، تحت تأثیر محیط اطراف اطلاق می‌شود. این پدیده می‌تواند باعث کاهش عملکرد و ایمنی تجهیزات شود و اهمیت زیادی در صنایع مختلف دارد</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endParaRPr lang="fa-IR" sz="2000" b="1" dirty="0">
              <a:effectLst/>
              <a:latin typeface="Times New Roman" panose="02020603050405020304" pitchFamily="18" charset="0"/>
              <a:ea typeface="Times New Roman" panose="02020603050405020304" pitchFamily="18" charset="0"/>
              <a:cs typeface="B Nazanin" panose="00000400000000000000" pitchFamily="2" charset="-78"/>
            </a:endParaRPr>
          </a:p>
          <a:p>
            <a:pPr algn="just" rtl="1"/>
            <a:r>
              <a:rPr lang="ar-SA" sz="2500" b="1" dirty="0">
                <a:latin typeface="Times New Roman" panose="02020603050405020304" pitchFamily="18" charset="0"/>
                <a:cs typeface="B Nazanin" panose="00000400000000000000" pitchFamily="2" charset="-78"/>
              </a:rPr>
              <a:t>خوردگی یک پدیده چندوجهی است که تحت تاثیر عوامل متعددی قرار می‌گیرد. برای مدیریت و کاهش خوردگی، شناخت و کنترل این عوامل بسیار مهم است. استفاده از مواد مقاوم به خوردگی، کنترل شرایط محیطی، استفاده از پوشش‌های محافظتی و نظارت منظم بر وضعیت تجهیزات می‌تواند به کاهش نرخ خوردگی و افزایش عمر مفید تجهیزات کمک کند</a:t>
            </a:r>
            <a:r>
              <a:rPr lang="en-US" sz="2500" b="1" dirty="0">
                <a:latin typeface="Times New Roman" panose="02020603050405020304" pitchFamily="18" charset="0"/>
                <a:cs typeface="B Nazanin" panose="00000400000000000000" pitchFamily="2" charset="-78"/>
              </a:rPr>
              <a:t>.</a:t>
            </a:r>
          </a:p>
          <a:p>
            <a:pPr marL="0" marR="0" algn="just" rtl="1"/>
            <a:endParaRPr lang="en-US"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endParaRPr lang="en-US" sz="2500"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782651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4557658"/>
          </a:xfrm>
          <a:prstGeom prst="rect">
            <a:avLst/>
          </a:prstGeom>
          <a:noFill/>
        </p:spPr>
        <p:txBody>
          <a:bodyPr wrap="square">
            <a:spAutoFit/>
          </a:bodyPr>
          <a:lstStyle/>
          <a:p>
            <a:pPr marL="0" marR="0" algn="just" rtl="1"/>
            <a:endParaRPr lang="en-US" sz="25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r>
              <a:rPr lang="ar-SA" sz="30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تعریف خوردگی و اهمیت آن در صنایع</a:t>
            </a:r>
            <a:endParaRPr lang="en-US" sz="30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endParaRPr lang="en-US" sz="25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تعریف خوردگی</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خوردگی به فرآیند تخریب یا تغییرات شیمیایی در مواد، به‌ویژه فلزات، تحت تأثیر محیط اطراف اطلاق می‌شود. این پدیده معمولاً ناشی از واکنش‌های شیمیایی یا الکتروشیمیایی بین ماده و محیط اطراف آن است. خوردگی می‌تواند باعث از بین رفتن خواص مکانیکی و فیزیکی ماده شده و منجر به کاهش عملکرد و عمر مفید تجهیزات و سازه‌ها شود. </a:t>
            </a:r>
            <a:endParaRPr lang="en-US" sz="25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endParaRPr lang="en-US" sz="2500" b="1" dirty="0">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فرآیند خوردگی معمولاً به دو صورت عمده رخ می‌دهد</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a:t>
            </a:r>
          </a:p>
          <a:p>
            <a:pPr marR="0" lvl="0" algn="just" rtl="1">
              <a:lnSpc>
                <a:spcPct val="107000"/>
              </a:lnSpc>
              <a:spcBef>
                <a:spcPts val="0"/>
              </a:spcBef>
              <a:spcAft>
                <a:spcPts val="800"/>
              </a:spcAft>
              <a:tabLst>
                <a:tab pos="457200" algn="l"/>
              </a:tabLst>
            </a:pPr>
            <a:r>
              <a:rPr lang="ar-SA" sz="25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خوردگی شیمیایی</a:t>
            </a:r>
            <a:r>
              <a:rPr lang="en-US" sz="2500" b="1" dirty="0">
                <a:effectLst/>
                <a:latin typeface="Calibri" panose="020F0502020204030204" pitchFamily="34" charset="0"/>
                <a:ea typeface="Calibri" panose="020F0502020204030204" pitchFamily="34" charset="0"/>
                <a:cs typeface="B Nazanin" panose="00000400000000000000" pitchFamily="2" charset="-78"/>
              </a:rPr>
              <a:t>: </a:t>
            </a:r>
            <a:r>
              <a:rPr lang="ar-SA" sz="2500" b="1" dirty="0">
                <a:effectLst/>
                <a:latin typeface="Calibri" panose="020F0502020204030204" pitchFamily="34" charset="0"/>
                <a:ea typeface="Calibri" panose="020F0502020204030204" pitchFamily="34" charset="0"/>
                <a:cs typeface="B Nazanin" panose="00000400000000000000" pitchFamily="2" charset="-78"/>
              </a:rPr>
              <a:t>ناشی از واکنش‌های شیمیایی بین ماده و مواد خورنده در محیط گازها یا مایعات</a:t>
            </a:r>
            <a:r>
              <a:rPr lang="en-US" sz="2500" b="1" dirty="0">
                <a:effectLst/>
                <a:latin typeface="Calibri" panose="020F0502020204030204" pitchFamily="34" charset="0"/>
                <a:ea typeface="Calibri" panose="020F0502020204030204" pitchFamily="34" charset="0"/>
                <a:cs typeface="B Nazanin" panose="00000400000000000000" pitchFamily="2" charset="-78"/>
              </a:rPr>
              <a:t>.</a:t>
            </a:r>
          </a:p>
          <a:p>
            <a:pPr marL="342900" marR="0" lvl="0" indent="-342900" algn="just" rtl="1">
              <a:lnSpc>
                <a:spcPct val="107000"/>
              </a:lnSpc>
              <a:spcBef>
                <a:spcPts val="0"/>
              </a:spcBef>
              <a:spcAft>
                <a:spcPts val="800"/>
              </a:spcAft>
              <a:tabLst>
                <a:tab pos="457200" algn="l"/>
              </a:tabLst>
            </a:pPr>
            <a:r>
              <a:rPr lang="ar-SA" sz="25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خوردگی الکتروشیمیایی</a:t>
            </a:r>
            <a:r>
              <a:rPr lang="en-US" sz="2500" b="1" dirty="0">
                <a:effectLst/>
                <a:latin typeface="Calibri" panose="020F0502020204030204" pitchFamily="34" charset="0"/>
                <a:ea typeface="Calibri" panose="020F0502020204030204" pitchFamily="34" charset="0"/>
                <a:cs typeface="B Nazanin" panose="00000400000000000000" pitchFamily="2" charset="-78"/>
              </a:rPr>
              <a:t>: </a:t>
            </a:r>
            <a:r>
              <a:rPr lang="ar-SA" sz="2500" b="1" dirty="0">
                <a:effectLst/>
                <a:latin typeface="Calibri" panose="020F0502020204030204" pitchFamily="34" charset="0"/>
                <a:ea typeface="Calibri" panose="020F0502020204030204" pitchFamily="34" charset="0"/>
                <a:cs typeface="B Nazanin" panose="00000400000000000000" pitchFamily="2" charset="-78"/>
              </a:rPr>
              <a:t>ناشی از واکنش‌های الکتروشیمیایی بین فلزات و الکترولیت‌ها</a:t>
            </a:r>
            <a:r>
              <a:rPr lang="en-US" sz="2500" b="1" dirty="0">
                <a:effectLst/>
                <a:latin typeface="Calibri" panose="020F0502020204030204" pitchFamily="34" charset="0"/>
                <a:ea typeface="Calibri" panose="020F0502020204030204" pitchFamily="34" charset="0"/>
                <a:cs typeface="B Nazanin" panose="00000400000000000000" pitchFamily="2" charset="-78"/>
              </a:rPr>
              <a:t>.</a:t>
            </a:r>
          </a:p>
        </p:txBody>
      </p:sp>
    </p:spTree>
    <p:extLst>
      <p:ext uri="{BB962C8B-B14F-4D97-AF65-F5344CB8AC3E}">
        <p14:creationId xmlns:p14="http://schemas.microsoft.com/office/powerpoint/2010/main" val="3275145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4901342"/>
          </a:xfrm>
          <a:prstGeom prst="rect">
            <a:avLst/>
          </a:prstGeom>
          <a:noFill/>
        </p:spPr>
        <p:txBody>
          <a:bodyPr wrap="square">
            <a:spAutoFit/>
          </a:bodyPr>
          <a:lstStyle/>
          <a:p>
            <a:pPr marL="0" marR="0" algn="just" rtl="1"/>
            <a:r>
              <a:rPr lang="ar-SA"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اهمیت خوردگی در صنایع</a:t>
            </a:r>
            <a:r>
              <a:rPr lang="en-US" sz="25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dirty="0">
              <a:solidFill>
                <a:srgbClr val="FF0000"/>
              </a:solidFill>
              <a:effectLst/>
              <a:latin typeface="Times New Roman" panose="02020603050405020304" pitchFamily="18" charset="0"/>
              <a:ea typeface="Times New Roman" panose="02020603050405020304" pitchFamily="18" charset="0"/>
            </a:endParaRPr>
          </a:p>
          <a:p>
            <a:pPr marL="342900" marR="0" lvl="0" indent="-342900" algn="just" rtl="1">
              <a:lnSpc>
                <a:spcPct val="107000"/>
              </a:lnSpc>
              <a:spcBef>
                <a:spcPts val="0"/>
              </a:spcBef>
              <a:spcAft>
                <a:spcPts val="800"/>
              </a:spcAft>
              <a:tabLst>
                <a:tab pos="457200" algn="l"/>
              </a:tabLst>
            </a:pPr>
            <a:r>
              <a:rPr lang="ar-SA" sz="25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کاهش عمر مفید تجهیزات</a:t>
            </a:r>
            <a:r>
              <a:rPr lang="en-US" sz="2500"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 </a:t>
            </a:r>
            <a:r>
              <a:rPr lang="ar-SA" sz="2500" dirty="0">
                <a:effectLst/>
                <a:latin typeface="Calibri" panose="020F0502020204030204" pitchFamily="34" charset="0"/>
                <a:ea typeface="Calibri" panose="020F0502020204030204" pitchFamily="34" charset="0"/>
                <a:cs typeface="B Nazanin" panose="00000400000000000000" pitchFamily="2" charset="-78"/>
              </a:rPr>
              <a:t>خوردگی می‌تواند باعث کاهش عمر مفید قطعات و تجهیزات شود که نیاز به تعویض و تعمیرات مکرر را افزایش می‌دهد</a:t>
            </a:r>
            <a:r>
              <a:rPr lang="en-US" sz="2500" dirty="0">
                <a:effectLst/>
                <a:latin typeface="Calibri" panose="020F0502020204030204" pitchFamily="34" charset="0"/>
                <a:ea typeface="Calibri" panose="020F0502020204030204" pitchFamily="34"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800"/>
              </a:spcAft>
              <a:tabLst>
                <a:tab pos="457200" algn="l"/>
              </a:tabLst>
            </a:pPr>
            <a:r>
              <a:rPr lang="ar-SA" sz="25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افزایش هزینه‌های نگهداری و تعمیرات</a:t>
            </a:r>
            <a:r>
              <a:rPr lang="en-US" sz="2500" dirty="0">
                <a:effectLst/>
                <a:latin typeface="Calibri" panose="020F0502020204030204" pitchFamily="34" charset="0"/>
                <a:ea typeface="Calibri" panose="020F0502020204030204" pitchFamily="34" charset="0"/>
                <a:cs typeface="B Nazanin" panose="00000400000000000000" pitchFamily="2" charset="-78"/>
              </a:rPr>
              <a:t>: </a:t>
            </a:r>
            <a:r>
              <a:rPr lang="ar-SA" sz="2500" dirty="0">
                <a:effectLst/>
                <a:latin typeface="Calibri" panose="020F0502020204030204" pitchFamily="34" charset="0"/>
                <a:ea typeface="Calibri" panose="020F0502020204030204" pitchFamily="34" charset="0"/>
                <a:cs typeface="B Nazanin" panose="00000400000000000000" pitchFamily="2" charset="-78"/>
              </a:rPr>
              <a:t>صنایع باید هزینه‌های قابل توجهی را برای تعمیر و نگهداری تجهیزات خورده شده صرف کنند. این هزینه‌ها شامل تعویض قطعات، تعمیرات اضطراری و نگهداری پیشگیرانه می‌باشد</a:t>
            </a:r>
            <a:r>
              <a:rPr lang="en-US" sz="2500" dirty="0">
                <a:effectLst/>
                <a:latin typeface="Calibri" panose="020F0502020204030204" pitchFamily="34" charset="0"/>
                <a:ea typeface="Calibri" panose="020F0502020204030204" pitchFamily="34"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800"/>
              </a:spcAft>
              <a:tabLst>
                <a:tab pos="457200" algn="l"/>
              </a:tabLst>
            </a:pPr>
            <a:r>
              <a:rPr lang="ar-SA" sz="25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خطرات ایمنی</a:t>
            </a:r>
            <a:r>
              <a:rPr lang="en-US" sz="2500"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 </a:t>
            </a:r>
            <a:r>
              <a:rPr lang="ar-SA" sz="2500" dirty="0">
                <a:effectLst/>
                <a:latin typeface="Calibri" panose="020F0502020204030204" pitchFamily="34" charset="0"/>
                <a:ea typeface="Calibri" panose="020F0502020204030204" pitchFamily="34" charset="0"/>
                <a:cs typeface="B Nazanin" panose="00000400000000000000" pitchFamily="2" charset="-78"/>
              </a:rPr>
              <a:t>خوردگی می‌تواند باعث شکستگی و از کار افتادن ناگهانی تجهیزات شود که خطرات جدی ایمنی برای کارکنان و محیط زیست ایجاد می‌کند. مثال‌های بارز این خطرات شامل نشت مواد شیمیایی خطرناک، انفجار مخازن تحت فشار و فروپاشی سازه‌ها می‌باشد</a:t>
            </a:r>
            <a:r>
              <a:rPr lang="en-US" sz="2500" dirty="0">
                <a:effectLst/>
                <a:latin typeface="Calibri" panose="020F0502020204030204" pitchFamily="34" charset="0"/>
                <a:ea typeface="Calibri" panose="020F0502020204030204" pitchFamily="34"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800"/>
              </a:spcAft>
              <a:tabLst>
                <a:tab pos="457200" algn="l"/>
              </a:tabLst>
            </a:pPr>
            <a:r>
              <a:rPr lang="ar-SA" sz="25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افت بهره‌وری و توقف تولید</a:t>
            </a:r>
            <a:r>
              <a:rPr lang="en-US" sz="2500" dirty="0">
                <a:effectLst/>
                <a:latin typeface="Calibri" panose="020F0502020204030204" pitchFamily="34" charset="0"/>
                <a:ea typeface="Calibri" panose="020F0502020204030204" pitchFamily="34" charset="0"/>
                <a:cs typeface="B Nazanin" panose="00000400000000000000" pitchFamily="2" charset="-78"/>
              </a:rPr>
              <a:t>: </a:t>
            </a:r>
            <a:r>
              <a:rPr lang="ar-SA" sz="2500" dirty="0">
                <a:effectLst/>
                <a:latin typeface="Calibri" panose="020F0502020204030204" pitchFamily="34" charset="0"/>
                <a:ea typeface="Calibri" panose="020F0502020204030204" pitchFamily="34" charset="0"/>
                <a:cs typeface="B Nazanin" panose="00000400000000000000" pitchFamily="2" charset="-78"/>
              </a:rPr>
              <a:t>خرابی تجهیزات ناشی از خوردگی می‌تواند منجر به توقف تولید و کاهش بهره‌وری شود که به نوبه خود به کاهش سودآوری و افزایش هزینه‌های تولید منجر می‌شود</a:t>
            </a:r>
            <a:r>
              <a:rPr lang="en-US" sz="2500" dirty="0">
                <a:effectLst/>
                <a:latin typeface="Calibri" panose="020F0502020204030204" pitchFamily="34" charset="0"/>
                <a:ea typeface="Calibri" panose="020F0502020204030204" pitchFamily="34" charset="0"/>
                <a:cs typeface="B Nazanin" panose="00000400000000000000" pitchFamily="2" charset="-78"/>
              </a:rPr>
              <a:t>.</a:t>
            </a:r>
            <a:endParaRPr lang="en-US" sz="25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81011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4434291"/>
          </a:xfrm>
          <a:prstGeom prst="rect">
            <a:avLst/>
          </a:prstGeom>
          <a:noFill/>
        </p:spPr>
        <p:txBody>
          <a:bodyPr wrap="square">
            <a:spAutoFit/>
          </a:bodyPr>
          <a:lstStyle/>
          <a:p>
            <a:pPr marL="342900" marR="0" lvl="0" indent="-342900" algn="just" rtl="1">
              <a:lnSpc>
                <a:spcPct val="107000"/>
              </a:lnSpc>
              <a:spcBef>
                <a:spcPts val="0"/>
              </a:spcBef>
              <a:spcAft>
                <a:spcPts val="800"/>
              </a:spcAft>
              <a:tabLst>
                <a:tab pos="457200" algn="l"/>
              </a:tabLst>
            </a:pPr>
            <a:r>
              <a:rPr lang="ar-SA" sz="30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تاثیرات محیطی</a:t>
            </a:r>
            <a:r>
              <a:rPr lang="en-US" sz="30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 </a:t>
            </a:r>
            <a:r>
              <a:rPr lang="ar-SA" sz="2500" b="1" dirty="0">
                <a:effectLst/>
                <a:latin typeface="Calibri" panose="020F0502020204030204" pitchFamily="34" charset="0"/>
                <a:ea typeface="Calibri" panose="020F0502020204030204" pitchFamily="34" charset="0"/>
                <a:cs typeface="B Nazanin" panose="00000400000000000000" pitchFamily="2" charset="-78"/>
              </a:rPr>
              <a:t>خوردگی می‌تواند باعث نشت مواد آلاینده به محیط زیست شده و تاثیرات منفی بر منابع طبیعی و اکوسیستم‌ها داشته باشد</a:t>
            </a:r>
            <a:r>
              <a:rPr lang="en-US" sz="2500" b="1" dirty="0">
                <a:effectLst/>
                <a:latin typeface="Calibri" panose="020F0502020204030204" pitchFamily="34" charset="0"/>
                <a:ea typeface="Calibri" panose="020F0502020204030204" pitchFamily="34" charset="0"/>
                <a:cs typeface="B Nazanin" panose="00000400000000000000" pitchFamily="2" charset="-78"/>
              </a:rPr>
              <a:t>.</a:t>
            </a:r>
          </a:p>
          <a:p>
            <a:pPr marL="342900" marR="0" lvl="0" indent="-342900" algn="just" rtl="1">
              <a:lnSpc>
                <a:spcPct val="107000"/>
              </a:lnSpc>
              <a:spcBef>
                <a:spcPts val="0"/>
              </a:spcBef>
              <a:spcAft>
                <a:spcPts val="800"/>
              </a:spcAft>
              <a:tabLst>
                <a:tab pos="457200" algn="l"/>
              </a:tabLst>
            </a:pPr>
            <a:r>
              <a:rPr lang="ar-SA" sz="30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کاهش کیفیت محصولات</a:t>
            </a:r>
            <a:r>
              <a:rPr lang="en-US" sz="30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 </a:t>
            </a:r>
            <a:r>
              <a:rPr lang="ar-SA" sz="2500" b="1" dirty="0">
                <a:effectLst/>
                <a:latin typeface="Calibri" panose="020F0502020204030204" pitchFamily="34" charset="0"/>
                <a:ea typeface="Calibri" panose="020F0502020204030204" pitchFamily="34" charset="0"/>
                <a:cs typeface="B Nazanin" panose="00000400000000000000" pitchFamily="2" charset="-78"/>
              </a:rPr>
              <a:t>خوردگی می‌تواند کیفیت محصولات نهایی را تحت تاثیر قرار دهد، به ویژه در صنایعی که محصولات با خواص خاص و دقیق مورد نیاز هستند</a:t>
            </a:r>
            <a:r>
              <a:rPr lang="en-US" sz="2500" b="1" dirty="0">
                <a:effectLst/>
                <a:latin typeface="Calibri" panose="020F0502020204030204" pitchFamily="34" charset="0"/>
                <a:ea typeface="Calibri" panose="020F0502020204030204" pitchFamily="34" charset="0"/>
                <a:cs typeface="B Nazanin" panose="00000400000000000000" pitchFamily="2" charset="-78"/>
              </a:rPr>
              <a:t>.</a:t>
            </a:r>
          </a:p>
          <a:p>
            <a:pPr marL="342900" marR="0" lvl="0" indent="-342900" algn="just" rtl="1">
              <a:lnSpc>
                <a:spcPct val="107000"/>
              </a:lnSpc>
              <a:spcBef>
                <a:spcPts val="0"/>
              </a:spcBef>
              <a:spcAft>
                <a:spcPts val="800"/>
              </a:spcAft>
              <a:tabLst>
                <a:tab pos="457200" algn="l"/>
              </a:tabLst>
            </a:pPr>
            <a:r>
              <a:rPr lang="ar-SA" sz="30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مسائل قانونی و تعهدات حقوقی</a:t>
            </a:r>
            <a:r>
              <a:rPr lang="en-US" sz="2500" b="1" dirty="0">
                <a:effectLst/>
                <a:latin typeface="Calibri" panose="020F0502020204030204" pitchFamily="34" charset="0"/>
                <a:ea typeface="Calibri" panose="020F0502020204030204" pitchFamily="34" charset="0"/>
                <a:cs typeface="B Nazanin" panose="00000400000000000000" pitchFamily="2" charset="-78"/>
              </a:rPr>
              <a:t>: </a:t>
            </a:r>
            <a:r>
              <a:rPr lang="ar-SA" sz="2500" b="1" dirty="0">
                <a:effectLst/>
                <a:latin typeface="Calibri" panose="020F0502020204030204" pitchFamily="34" charset="0"/>
                <a:ea typeface="Calibri" panose="020F0502020204030204" pitchFamily="34" charset="0"/>
                <a:cs typeface="B Nazanin" panose="00000400000000000000" pitchFamily="2" charset="-78"/>
              </a:rPr>
              <a:t>عدم مدیریت صحیح خوردگی می‌تواند منجر به مشکلات قانونی و تعهدات حقوقی برای صنایع شود، به خصوص در صورت بروز حوادث ایمنی یا آلودگی محیط زیست</a:t>
            </a:r>
            <a:r>
              <a:rPr lang="en-US" sz="2500" b="1" dirty="0">
                <a:effectLst/>
                <a:latin typeface="Calibri" panose="020F0502020204030204" pitchFamily="34" charset="0"/>
                <a:ea typeface="Calibri" panose="020F0502020204030204" pitchFamily="34" charset="0"/>
                <a:cs typeface="B Nazanin" panose="00000400000000000000" pitchFamily="2" charset="-78"/>
              </a:rPr>
              <a:t>.</a:t>
            </a:r>
          </a:p>
          <a:p>
            <a:pPr marL="342900" marR="0" lvl="0" indent="-342900" algn="just" rtl="1">
              <a:lnSpc>
                <a:spcPct val="107000"/>
              </a:lnSpc>
              <a:spcBef>
                <a:spcPts val="0"/>
              </a:spcBef>
              <a:spcAft>
                <a:spcPts val="800"/>
              </a:spcAft>
              <a:tabLst>
                <a:tab pos="457200" algn="l"/>
              </a:tabLst>
            </a:pPr>
            <a:r>
              <a:rPr lang="ar-SA" sz="30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تحقیقات و توسعه</a:t>
            </a:r>
            <a:r>
              <a:rPr lang="en-US" sz="3000" b="1" dirty="0">
                <a:solidFill>
                  <a:srgbClr val="0070C0"/>
                </a:solidFill>
                <a:effectLst/>
                <a:latin typeface="Calibri" panose="020F0502020204030204" pitchFamily="34" charset="0"/>
                <a:ea typeface="Calibri" panose="020F0502020204030204" pitchFamily="34" charset="0"/>
                <a:cs typeface="B Nazanin" panose="00000400000000000000" pitchFamily="2" charset="-78"/>
              </a:rPr>
              <a:t>: </a:t>
            </a:r>
            <a:r>
              <a:rPr lang="ar-SA" sz="2500" b="1" dirty="0">
                <a:effectLst/>
                <a:latin typeface="Calibri" panose="020F0502020204030204" pitchFamily="34" charset="0"/>
                <a:ea typeface="Calibri" panose="020F0502020204030204" pitchFamily="34" charset="0"/>
                <a:cs typeface="B Nazanin" panose="00000400000000000000" pitchFamily="2" charset="-78"/>
              </a:rPr>
              <a:t>اهمیت مدیریت خوردگی باعث شده است که صنایع و مراکز تحقیقاتی به توسعه مواد جدید و فناوری‌های پیشرفته برای مقابله با خوردگی بپردازند</a:t>
            </a:r>
            <a:r>
              <a:rPr lang="en-US" sz="2500" b="1" dirty="0">
                <a:effectLst/>
                <a:latin typeface="Calibri" panose="020F0502020204030204" pitchFamily="34" charset="0"/>
                <a:ea typeface="Calibri" panose="020F0502020204030204" pitchFamily="34" charset="0"/>
                <a:cs typeface="B Nazanin" panose="00000400000000000000" pitchFamily="2" charset="-78"/>
              </a:rPr>
              <a:t>.</a:t>
            </a:r>
          </a:p>
        </p:txBody>
      </p:sp>
    </p:spTree>
    <p:extLst>
      <p:ext uri="{BB962C8B-B14F-4D97-AF65-F5344CB8AC3E}">
        <p14:creationId xmlns:p14="http://schemas.microsoft.com/office/powerpoint/2010/main" val="2926966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5093702"/>
          </a:xfrm>
          <a:prstGeom prst="rect">
            <a:avLst/>
          </a:prstGeom>
          <a:noFill/>
        </p:spPr>
        <p:txBody>
          <a:bodyPr wrap="square">
            <a:spAutoFit/>
          </a:bodyPr>
          <a:lstStyle/>
          <a:p>
            <a:pPr marL="0" marR="0" algn="just" rtl="1"/>
            <a:r>
              <a:rPr lang="ar-SA" sz="2500" b="1" dirty="0">
                <a:effectLst/>
                <a:latin typeface="Calibri" panose="020F0502020204030204" pitchFamily="34" charset="0"/>
                <a:ea typeface="Calibri" panose="020F0502020204030204" pitchFamily="34" charset="0"/>
                <a:cs typeface="B Nazanin" panose="00000400000000000000" pitchFamily="2" charset="-78"/>
              </a:rPr>
              <a:t>خوردگی یک چالش جدی و پرهزینه در صنایع مختلف است که نیاز به مدیریت و کنترل دقیق دارد. با توجه به تاثیرات اقتصادی، ایمنی و محیطی خوردگی، اتخاذ روش‌های مناسب برای جلوگیری و کاهش آن از اهمیت ویژه‌ای برخوردار است. انتخاب مواد مقاوم به خوردگی، استفاده از پوشش‌های محافظتی، حفاظت کاتدی و کنترل شرایط محیطی از جمله روش‌های موثر در مقابله با خوردگی می‌باشند. همچنین، پیشرفت‌های تکنولوژیکی و تحقیقات مداوم می‌توانند به ارائه راهکارهای نوین و بهبود مدیریت خوردگی در صنایع کمک کنند</a:t>
            </a:r>
            <a:endParaRPr lang="en-US" sz="2500" b="1"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انواع خوردگی</a:t>
            </a:r>
            <a:endParaRPr lang="en-US" sz="2500" b="1" dirty="0">
              <a:solidFill>
                <a:srgbClr val="0070C0"/>
              </a:solidFill>
              <a:effectLst/>
              <a:latin typeface="Times New Roman" panose="02020603050405020304" pitchFamily="18" charset="0"/>
              <a:ea typeface="Times New Roman" panose="02020603050405020304" pitchFamily="18" charset="0"/>
            </a:endParaRPr>
          </a:p>
          <a:p>
            <a:pPr marL="0" marR="0" algn="just" rtl="1"/>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خوردگی به انواع مختلفی تقسیم می‌شود که هر کدام مکانیزم‌ها و شرایط خاص خود را دارند. برخی از انواع متداول خوردگی شامل خوردگی یکنواخت، خوردگی گالوانیکی، خوردگی حفره‌ای، خوردگی شکاف، خوردگی بین دانه‌ای و خوردگی تنشی می‌باشند</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b="1" dirty="0">
              <a:effectLst/>
              <a:latin typeface="Times New Roman" panose="02020603050405020304" pitchFamily="18" charset="0"/>
              <a:ea typeface="Times New Roman" panose="02020603050405020304" pitchFamily="18" charset="0"/>
            </a:endParaRPr>
          </a:p>
          <a:p>
            <a:pPr marL="0" marR="0" algn="just" rtl="1"/>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عوامل موثر بر خوردگی</a:t>
            </a:r>
            <a:endParaRPr lang="en-US" sz="2500" b="1" dirty="0">
              <a:solidFill>
                <a:srgbClr val="0070C0"/>
              </a:solidFill>
              <a:effectLst/>
              <a:latin typeface="Times New Roman" panose="02020603050405020304" pitchFamily="18" charset="0"/>
              <a:ea typeface="Times New Roman" panose="02020603050405020304" pitchFamily="18" charset="0"/>
            </a:endParaRPr>
          </a:p>
          <a:p>
            <a:pPr marL="0" marR="0" algn="just" rtl="1"/>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عوامل مختلفی بر خوردگی تأثیر می‌گذارند که از مهم‌ترین آنها می‌توان به نوع مواد، شرایط محیطی</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رطوبت، دما، </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pH)</a:t>
            </a:r>
            <a:r>
              <a:rPr lang="ar-SA" sz="2500" b="1" dirty="0">
                <a:effectLst/>
                <a:latin typeface="Times New Roman" panose="02020603050405020304" pitchFamily="18" charset="0"/>
                <a:ea typeface="Times New Roman" panose="02020603050405020304" pitchFamily="18" charset="0"/>
                <a:cs typeface="B Nazanin" panose="00000400000000000000" pitchFamily="2" charset="-78"/>
              </a:rPr>
              <a:t>، و وجود مواد شیمیایی خورنده اشاره کرد</a:t>
            </a:r>
            <a:endParaRPr lang="en-US" sz="25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26986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5E3BB30-0841-4926-B674-F4D0BF47D424}"/>
              </a:ext>
            </a:extLst>
          </p:cNvPr>
          <p:cNvSpPr txBox="1"/>
          <p:nvPr/>
        </p:nvSpPr>
        <p:spPr>
          <a:xfrm>
            <a:off x="759655" y="618977"/>
            <a:ext cx="10677380" cy="5709255"/>
          </a:xfrm>
          <a:prstGeom prst="rect">
            <a:avLst/>
          </a:prstGeom>
          <a:noFill/>
        </p:spPr>
        <p:txBody>
          <a:bodyPr wrap="square">
            <a:spAutoFit/>
          </a:bodyPr>
          <a:lstStyle/>
          <a:p>
            <a:pPr marL="0" marR="0" algn="ctr" rtl="1"/>
            <a:endParaRPr lang="fa-IR" sz="30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ctr" rtl="1"/>
            <a:r>
              <a:rPr lang="ar-SA" sz="30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عوامل موثر بر خوردگی</a:t>
            </a:r>
            <a:endParaRPr lang="en-US" sz="3000" b="1" dirty="0">
              <a:solidFill>
                <a:srgbClr val="FF0000"/>
              </a:solidFill>
              <a:effectLst/>
              <a:latin typeface="Times New Roman" panose="02020603050405020304" pitchFamily="18" charset="0"/>
              <a:ea typeface="Times New Roman" panose="02020603050405020304" pitchFamily="18" charset="0"/>
            </a:endParaRPr>
          </a:p>
          <a:p>
            <a:pPr marL="0" marR="0" algn="just" rtl="1"/>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خوردگی یک پدیده پیچیده است که تحت تاثیر عوامل متعددی قرار می‌گیرد. در این بخش، به بررسی مهم‌ترین عواملی که بر خوردگی تاثیر می‌گذارند، می‌پردازیم</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endParaRPr lang="en-US" sz="1000" b="1" dirty="0">
              <a:effectLst/>
              <a:latin typeface="Times New Roman" panose="02020603050405020304" pitchFamily="18" charset="0"/>
              <a:ea typeface="Times New Roman" panose="02020603050405020304" pitchFamily="18" charset="0"/>
            </a:endParaRPr>
          </a:p>
          <a:p>
            <a:pPr marL="0" marR="0" algn="just" rtl="1"/>
            <a:r>
              <a:rPr lang="fa-IR"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1- </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ترکیب شیمیایی ماده</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ترکیب شیمیایی مواد، به ویژه فلزات، نقش اساسی در میزان خوردگی آنها دارد. عناصر آلیاژی می‌توانند مقاومت به خوردگی را افزایش یا کاهش دهند. برای مثال، افزودن کروم به فولاد باعث تولید فولاد ضد زنگ می‌شود که مقاومت بالایی در برابر خوردگی دارد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endParaRPr lang="en-US" sz="1000" b="1" dirty="0">
              <a:effectLst/>
              <a:latin typeface="Times New Roman" panose="02020603050405020304" pitchFamily="18" charset="0"/>
              <a:ea typeface="Times New Roman" panose="02020603050405020304" pitchFamily="18" charset="0"/>
            </a:endParaRPr>
          </a:p>
          <a:p>
            <a:pPr marL="0" marR="0" algn="just" rtl="1"/>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2-</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ساختار میکروسکوپی ماده</a:t>
            </a:r>
            <a:r>
              <a:rPr lang="en-US"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ساختار کریستالی و دانه‌بندی مواد نیز بر رفتار خوردگی آنها تاثیرگذار است. مواد با دانه‌های ریزتر معمولاً مقاومت به خوردگی بهتری دارند</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fa-IR" sz="25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endParaRPr lang="en-US" sz="1000" b="1" dirty="0">
              <a:effectLst/>
              <a:latin typeface="Times New Roman" panose="02020603050405020304" pitchFamily="18" charset="0"/>
              <a:ea typeface="Times New Roman" panose="02020603050405020304" pitchFamily="18" charset="0"/>
            </a:endParaRPr>
          </a:p>
          <a:p>
            <a:pPr marL="0" marR="0" algn="just" rtl="1"/>
            <a:r>
              <a:rPr lang="fa-IR" sz="2500" b="1" dirty="0">
                <a:solidFill>
                  <a:srgbClr val="0070C0"/>
                </a:solidFill>
                <a:latin typeface="Times New Roman" panose="02020603050405020304" pitchFamily="18" charset="0"/>
                <a:ea typeface="Times New Roman" panose="02020603050405020304" pitchFamily="18" charset="0"/>
                <a:cs typeface="B Nazanin" panose="00000400000000000000" pitchFamily="2" charset="-78"/>
              </a:rPr>
              <a:t>3-</a:t>
            </a:r>
            <a:r>
              <a:rPr lang="ar-SA" sz="2500" b="1" dirty="0">
                <a:solidFill>
                  <a:srgbClr val="0070C0"/>
                </a:solidFill>
                <a:effectLst/>
                <a:latin typeface="Times New Roman" panose="02020603050405020304" pitchFamily="18" charset="0"/>
                <a:ea typeface="Times New Roman" panose="02020603050405020304" pitchFamily="18" charset="0"/>
                <a:cs typeface="B Nazanin" panose="00000400000000000000" pitchFamily="2" charset="-78"/>
              </a:rPr>
              <a:t>شرایط محیطی</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شرایط محیطی شامل دما، رطوبت، </a:t>
            </a:r>
            <a:r>
              <a:rPr lang="en-US" sz="2500" dirty="0">
                <a:effectLst/>
                <a:latin typeface="Times New Roman" panose="02020603050405020304" pitchFamily="18" charset="0"/>
                <a:ea typeface="Times New Roman" panose="02020603050405020304" pitchFamily="18" charset="0"/>
                <a:cs typeface="B Nazanin" panose="00000400000000000000" pitchFamily="2" charset="-78"/>
              </a:rPr>
              <a:t>pH</a:t>
            </a:r>
            <a:r>
              <a:rPr lang="ar-SA" sz="2500" dirty="0">
                <a:effectLst/>
                <a:latin typeface="Times New Roman" panose="02020603050405020304" pitchFamily="18" charset="0"/>
                <a:ea typeface="Times New Roman" panose="02020603050405020304" pitchFamily="18" charset="0"/>
                <a:cs typeface="B Nazanin" panose="00000400000000000000" pitchFamily="2" charset="-78"/>
              </a:rPr>
              <a:t>، و حضور عوامل خورنده مانند کلریدها و سولفیدها می‌باشد. محیط‌های مرطوب و اسیدی یا قلیایی معمولاً باعث افزایش نرخ خوردگی می‌شوند. مثلاً، حضور کلریدها در محیط می‌تواند منجر به خوردگی حفره‌ای در فولاد ضد زنگ شود</a:t>
            </a:r>
            <a:r>
              <a:rPr lang="en-US" sz="2500" b="1"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500" b="1" dirty="0">
              <a:effectLst/>
              <a:latin typeface="Times New Roman" panose="02020603050405020304" pitchFamily="18" charset="0"/>
              <a:ea typeface="Times New Roman" panose="02020603050405020304" pitchFamily="18" charset="0"/>
            </a:endParaRPr>
          </a:p>
          <a:p>
            <a:pPr marL="0" marR="0" algn="just" rtl="1"/>
            <a:endParaRPr lang="en-US" sz="25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3458478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144</TotalTime>
  <Words>2451</Words>
  <Application>Microsoft Office PowerPoint</Application>
  <PresentationFormat>Widescreen</PresentationFormat>
  <Paragraphs>97</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Garamond</vt:lpstr>
      <vt:lpstr>Times New Roman</vt:lpstr>
      <vt:lpstr>Wingdings 3</vt:lpstr>
      <vt:lpstr>Organic</vt:lpstr>
      <vt:lpstr>خوردگی در صنایع و راهکارهای فنی مقابله با خوردگی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mrrco</dc:creator>
  <cp:lastModifiedBy>mrrco</cp:lastModifiedBy>
  <cp:revision>81</cp:revision>
  <dcterms:created xsi:type="dcterms:W3CDTF">2023-10-23T14:45:44Z</dcterms:created>
  <dcterms:modified xsi:type="dcterms:W3CDTF">2024-05-30T06:51:25Z</dcterms:modified>
</cp:coreProperties>
</file>