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76" r:id="rId3"/>
    <p:sldId id="258" r:id="rId4"/>
    <p:sldId id="277" r:id="rId5"/>
    <p:sldId id="287" r:id="rId6"/>
    <p:sldId id="278" r:id="rId7"/>
    <p:sldId id="27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A4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3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7001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213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2863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2476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2060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78403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677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39333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20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69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5377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357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2929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1589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878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281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316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E9C6BF8-A06E-43BA-8CFC-193F1988B1A1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06C2A3B-B25E-4976-B69B-2C68CF5AF7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453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64293-F686-4116-89CE-E8D4136736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92398" y="2068074"/>
            <a:ext cx="6815669" cy="1360926"/>
          </a:xfrm>
        </p:spPr>
        <p:txBody>
          <a:bodyPr>
            <a:noAutofit/>
          </a:bodyPr>
          <a:lstStyle/>
          <a:p>
            <a:pPr rtl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3000" b="1" dirty="0">
                <a:solidFill>
                  <a:srgbClr val="009A4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شناخت، ارزیابی و کنترل بیماری‌های شغلی و بیماری‌های ناشی از کار در حوزه</a:t>
            </a:r>
            <a:r>
              <a:rPr lang="en-US" sz="3000" b="1" dirty="0">
                <a:solidFill>
                  <a:srgbClr val="009A4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HSE </a:t>
            </a:r>
            <a:r>
              <a:rPr lang="ar-SA" sz="3000" b="1" dirty="0">
                <a:solidFill>
                  <a:srgbClr val="009A46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در پالایشگاه‌ها و پتروشیمی‌ها</a:t>
            </a:r>
            <a:endParaRPr lang="en-US" sz="3000" b="1" dirty="0">
              <a:solidFill>
                <a:srgbClr val="009A46"/>
              </a:solidFill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F5B47F45-FFE1-490E-ABEE-ADECD39D86A1}"/>
              </a:ext>
            </a:extLst>
          </p:cNvPr>
          <p:cNvSpPr txBox="1">
            <a:spLocks/>
          </p:cNvSpPr>
          <p:nvPr/>
        </p:nvSpPr>
        <p:spPr>
          <a:xfrm>
            <a:off x="3926487" y="3429000"/>
            <a:ext cx="4339026" cy="2120513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60000"/>
              </a:lnSpc>
              <a:buNone/>
            </a:pPr>
            <a:r>
              <a:rPr lang="fa-IR" sz="3000" b="1" dirty="0">
                <a:solidFill>
                  <a:srgbClr val="C00000"/>
                </a:solidFill>
                <a:cs typeface="B Nazanin" panose="00000400000000000000" pitchFamily="2" charset="-78"/>
              </a:rPr>
              <a:t>استاد: جناب آقای دکتر راهپیما</a:t>
            </a:r>
          </a:p>
          <a:p>
            <a:pPr marL="0" indent="0" algn="r" rtl="1">
              <a:lnSpc>
                <a:spcPct val="160000"/>
              </a:lnSpc>
              <a:buNone/>
            </a:pPr>
            <a:r>
              <a:rPr lang="fa-IR" sz="3000" b="1" dirty="0">
                <a:solidFill>
                  <a:srgbClr val="C00000"/>
                </a:solidFill>
                <a:cs typeface="B Nazanin" panose="00000400000000000000" pitchFamily="2" charset="-78"/>
              </a:rPr>
              <a:t>تهیه کننده: مهـدی عـزیـزی</a:t>
            </a:r>
            <a:endParaRPr lang="en-US" sz="30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60000"/>
              </a:lnSpc>
              <a:buNone/>
            </a:pPr>
            <a:endParaRPr lang="en-US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3020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7">
            <a:extLst>
              <a:ext uri="{FF2B5EF4-FFF2-40B4-BE49-F238E27FC236}">
                <a16:creationId xmlns:a16="http://schemas.microsoft.com/office/drawing/2014/main" id="{DD886960-0721-437E-B5D0-4CF32C88A9F4}"/>
              </a:ext>
            </a:extLst>
          </p:cNvPr>
          <p:cNvSpPr txBox="1">
            <a:spLocks/>
          </p:cNvSpPr>
          <p:nvPr/>
        </p:nvSpPr>
        <p:spPr>
          <a:xfrm>
            <a:off x="2576682" y="3752373"/>
            <a:ext cx="6815669" cy="12660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a-IR" sz="2500" b="1" dirty="0">
                <a:cs typeface="B Nazanin" panose="00000400000000000000" pitchFamily="2" charset="-78"/>
              </a:rPr>
              <a:t>دانشگاه آزاد اسلامی واحد لامرد</a:t>
            </a:r>
          </a:p>
          <a:p>
            <a:pPr>
              <a:lnSpc>
                <a:spcPct val="150000"/>
              </a:lnSpc>
            </a:pPr>
            <a:r>
              <a:rPr lang="fa-IR" sz="2500" b="1" dirty="0">
                <a:cs typeface="B Nazanin" panose="00000400000000000000" pitchFamily="2" charset="-78"/>
              </a:rPr>
              <a:t>مهندسی ایمنی ، بهداشت و محیط زیست</a:t>
            </a:r>
            <a:endParaRPr lang="en-US" sz="2500" b="1" dirty="0"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5D11952-16F2-40DB-B76D-F0ED4DA32F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658" y="1633715"/>
            <a:ext cx="1235715" cy="1844530"/>
          </a:xfrm>
          <a:prstGeom prst="roundRect">
            <a:avLst>
              <a:gd name="adj" fmla="val 1104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179944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7310" y="692719"/>
            <a:ext cx="10677380" cy="6106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شناخت، ارزیابی و کنترل بیماری‌های شغلی و بیماری‌های ناشی از کار در حوزه</a:t>
            </a:r>
            <a:r>
              <a:rPr lang="en-US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HSE </a:t>
            </a:r>
            <a:r>
              <a:rPr lang="ar-SA" sz="2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در پالایشگاه‌ها و پتروشیمی‌ها</a:t>
            </a:r>
            <a:endParaRPr lang="fa-IR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0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تعریف و اهمیت</a:t>
            </a:r>
            <a:r>
              <a:rPr lang="en-US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HSE</a:t>
            </a:r>
            <a:b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سلامت، ایمنی و محیط زیست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(HSE)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مجموعه‌ای از اصول و قوانین است که به منظور حفاظت از کارکنان، تجهیزات و محیط زیست در صنایع مختلف اعمال می‌شود. در پالایشگاه‌ها و پتروشیمی‌ها، 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HSE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نقشی حیاتی در پیشگیری از بیماری‌های شغلی ایفا می‌کند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بیماری‌های شغلی در صنایع پالایشگاهی و پتروشیمی</a:t>
            </a:r>
            <a:br>
              <a:rPr lang="en-US" sz="2500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بیماری‌های شغلی در این صنایع به علت تماس با مواد شیمیایی، بخارات سمی و شرایط سخت کاری به وفور دیده می‌شوند. این بیماری‌ها شامل مشکلات تنفسی، بیماری‌های پوستی، مسمومیت‌ها و سرطان‌ها هستند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اهداف</a:t>
            </a:r>
            <a:r>
              <a:rPr lang="en-US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HSE </a:t>
            </a: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در کنترل بیماری‌های شغلی</a:t>
            </a:r>
            <a:b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اهداف اصلی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HSE </a:t>
            </a: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شامل شناسایی خطرات، ارزیابی ریسک‌ها و اتخاذ تدابیر کنترلی برای کاهش و مدیریت این ریسک‌ها است. این اهداف به کاهش بروز بیماری‌های شغلی و بهبود سلامت کارکنان کمک می‌کنند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2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651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7310" y="692719"/>
            <a:ext cx="10677380" cy="5545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2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شناخت بیماری‌های شغلی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انواع بیماری‌های شغلی در صنایع نفت و پتروشیمی</a:t>
            </a:r>
            <a:b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بیماری‌های شغلی در این صنایع متنوع هستند و شامل بیماری‌های ریوی، اختلالات پوستی، مسمومیت‌های شیمیایی و مشکلات اسکلتی-عضلانی می‌شوند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endParaRPr lang="fa-IR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بیماری‌های ریوی ناشی از کار</a:t>
            </a:r>
            <a:b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بیماری‌های ریوی مانند آسم شغلی و سیلیکوزیس از جمله بیماری‌های شایعی هستند که به دلیل استنشاق ذرات معلق و بخارات سمی در محیط‌های کاری پالایشگاه‌ها و پتروشیمی‌ها رخ می‌دهند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endParaRPr lang="fa-IR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بیماری‌های پوستی</a:t>
            </a:r>
            <a:b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تماس مداوم با مواد شیمیایی ممکن است باعث درماتیت‌های تماسی و سایر اختلالات پوستی شود. این مشکلات می‌توانند شدید و نیازمند درمان‌های طولانی‌مدت باشند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787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7310" y="692719"/>
            <a:ext cx="10677380" cy="5545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endParaRPr lang="fa-IR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مسمومیت‌های شیمیایی</a:t>
            </a:r>
            <a:b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مسمومیت با مواد شیمیایی مانند بنزن، تولوئن و هیدروکربن‌های آروماتیک چند حلقه‌ای می‌تواند منجر به مشکلات جدی سلامتی از جمله سرطان‌ها و آسیب‌های کبدی شود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اختلالات اسکلتی-عضلانی</a:t>
            </a:r>
            <a:b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کارگران در پالایشگاه‌ها و پتروشیمی‌ها اغلب دچار اختلالات اسکلتی-عضلانی به دلیل حمل بارهای سنگین، حرکات تکراری و وضعیت‌های بدنی نامناسب می‌شوند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sz="25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سرطان‌های شغلی</a:t>
            </a:r>
            <a:b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قرار گرفتن طولانی‌مدت در معرض مواد سرطان‌زا مانند آزبستوس و برخی مواد شیمیایی دیگر می‌تواند خطر بروز سرطان‌های شغلی را افزایش دهد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8832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7310" y="692719"/>
            <a:ext cx="10677380" cy="51131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ar-SA" sz="30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ارزیابی بیماری‌های شغلی</a:t>
            </a:r>
            <a:endParaRPr lang="fa-IR" sz="3000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fa-IR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روش‌های ارزیابی ریسک</a:t>
            </a:r>
            <a:b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ارزیابی ریسک شامل شناسایی خطرات، تحلیل احتمالات وقوع حوادث و ارزیابی شدت عواقب آنها است. این فرآیند به برنامه‌ریزی برای اقدامات کنترلی کمک می‌کند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ارزیابی بهداشتی</a:t>
            </a:r>
            <a:b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ارزیابی بهداشتی شامل بررسی شرایط فیزیکی کارکنان، اندازه‌گیری میزان تماس با مواد شیمیایی و ارزیابی نتایج آزمایش‌های پزشکی است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بررسی‌های محیطی</a:t>
            </a:r>
            <a:b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بررسی‌های محیطی شامل اندازه‌گیری غلظت مواد شیمیایی در هوا، سطح صدا، دما و سایر عوامل زیان‌آور محیطی است که ممکن است به بیماری‌های شغلی منجر شوند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092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5E3BB30-0841-4926-B674-F4D0BF47D424}"/>
              </a:ext>
            </a:extLst>
          </p:cNvPr>
          <p:cNvSpPr txBox="1"/>
          <p:nvPr/>
        </p:nvSpPr>
        <p:spPr>
          <a:xfrm>
            <a:off x="757310" y="692719"/>
            <a:ext cx="10677380" cy="5030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endParaRPr lang="fa-IR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نظارت و پایش مداوم</a:t>
            </a:r>
            <a:b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پایش مداوم شرایط کاری و سلامت کارکنان از طریق سیستم‌های نظارتی و آزمایش‌های دوره‌ای برای شناسایی زودهنگام مشکلات و پیشگیری از بیماری‌های شغلی ضروری است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endParaRPr lang="fa-IR" sz="25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استفاده از تکنولوژی‌های پیشرفته</a:t>
            </a:r>
            <a:b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استفاده از تکنولوژی‌های پیشرفته مانند حسگرهای محیطی و سیستم‌های مانیتورینگ به بهبود دقت و کارایی فرآیندهای ارزیابی کمک می‌کند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ar-SA" sz="25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ارزیابی روانی-اجتماعی</a:t>
            </a:r>
            <a:b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ar-SA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عوامل روانی-اجتماعی مانند استرس شغلی، فشار کاری و حمایت‌های اجتماعی نیز باید در ارزیابی ریسک‌ها مورد توجه قرار گیرند، زیرا این عوامل می‌توانند تأثیر مستقیمی بر سلامت کارکنان داشته باشند</a:t>
            </a:r>
            <a:r>
              <a:rPr lang="en-US" sz="2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en-US" sz="25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1622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131</TotalTime>
  <Words>564</Words>
  <Application>Microsoft Office PowerPoint</Application>
  <PresentationFormat>Widescreen</PresentationFormat>
  <Paragraphs>32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Garamond</vt:lpstr>
      <vt:lpstr>Times New Roman</vt:lpstr>
      <vt:lpstr>Wingdings 3</vt:lpstr>
      <vt:lpstr>Organic</vt:lpstr>
      <vt:lpstr>شناخت، ارزیابی و کنترل بیماری‌های شغلی و بیماری‌های ناشی از کار در حوزه HSE در پالایشگاه‌ها و پتروشیمی‌ها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mrrco</dc:creator>
  <cp:lastModifiedBy>mrrco</cp:lastModifiedBy>
  <cp:revision>50</cp:revision>
  <dcterms:created xsi:type="dcterms:W3CDTF">2023-10-23T14:45:44Z</dcterms:created>
  <dcterms:modified xsi:type="dcterms:W3CDTF">2024-06-19T16:41:02Z</dcterms:modified>
</cp:coreProperties>
</file>