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76" r:id="rId3"/>
    <p:sldId id="258" r:id="rId4"/>
    <p:sldId id="277" r:id="rId5"/>
    <p:sldId id="278" r:id="rId6"/>
    <p:sldId id="279" r:id="rId7"/>
    <p:sldId id="280" r:id="rId8"/>
    <p:sldId id="281" r:id="rId9"/>
    <p:sldId id="282" r:id="rId10"/>
    <p:sldId id="283" r:id="rId11"/>
    <p:sldId id="284"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83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CE9C6BF8-A06E-43BA-8CFC-193F1988B1A1}" type="datetimeFigureOut">
              <a:rPr lang="en-US" smtClean="0"/>
              <a:t>6/19/2024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C06C2A3B-B25E-4976-B69B-2C68CF5AF792}"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70010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9C6BF8-A06E-43BA-8CFC-193F1988B1A1}" type="datetimeFigureOut">
              <a:rPr lang="en-US" smtClean="0"/>
              <a:t>6/19/2024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C2A3B-B25E-4976-B69B-2C68CF5AF792}" type="slidenum">
              <a:rPr lang="en-US" smtClean="0"/>
              <a:t>‹#›</a:t>
            </a:fld>
            <a:endParaRPr lang="en-US"/>
          </a:p>
        </p:txBody>
      </p:sp>
    </p:spTree>
    <p:extLst>
      <p:ext uri="{BB962C8B-B14F-4D97-AF65-F5344CB8AC3E}">
        <p14:creationId xmlns:p14="http://schemas.microsoft.com/office/powerpoint/2010/main" val="2369213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9C6BF8-A06E-43BA-8CFC-193F1988B1A1}" type="datetimeFigureOut">
              <a:rPr lang="en-US" smtClean="0"/>
              <a:t>6/19/2024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8286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9C6BF8-A06E-43BA-8CFC-193F1988B1A1}" type="datetimeFigureOut">
              <a:rPr lang="en-US" smtClean="0"/>
              <a:t>6/19/2024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892476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9C6BF8-A06E-43BA-8CFC-193F1988B1A1}" type="datetimeFigureOut">
              <a:rPr lang="en-US" smtClean="0"/>
              <a:t>6/19/2024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spTree>
    <p:extLst>
      <p:ext uri="{BB962C8B-B14F-4D97-AF65-F5344CB8AC3E}">
        <p14:creationId xmlns:p14="http://schemas.microsoft.com/office/powerpoint/2010/main" val="12172060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9C6BF8-A06E-43BA-8CFC-193F1988B1A1}" type="datetimeFigureOut">
              <a:rPr lang="en-US" smtClean="0"/>
              <a:t>6/19/2024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78403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9C6BF8-A06E-43BA-8CFC-193F1988B1A1}" type="datetimeFigureOut">
              <a:rPr lang="en-US" smtClean="0"/>
              <a:t>6/19/2024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36779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9C6BF8-A06E-43BA-8CFC-193F1988B1A1}" type="datetimeFigureOut">
              <a:rPr lang="en-US" smtClean="0"/>
              <a:t>6/19/2024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839333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9C6BF8-A06E-43BA-8CFC-193F1988B1A1}" type="datetimeFigureOut">
              <a:rPr lang="en-US" smtClean="0"/>
              <a:t>6/19/2024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20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9C6BF8-A06E-43BA-8CFC-193F1988B1A1}" type="datetimeFigureOut">
              <a:rPr lang="en-US" smtClean="0"/>
              <a:t>6/19/2024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spTree>
    <p:extLst>
      <p:ext uri="{BB962C8B-B14F-4D97-AF65-F5344CB8AC3E}">
        <p14:creationId xmlns:p14="http://schemas.microsoft.com/office/powerpoint/2010/main" val="387169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9C6BF8-A06E-43BA-8CFC-193F1988B1A1}" type="datetimeFigureOut">
              <a:rPr lang="en-US" smtClean="0"/>
              <a:t>6/19/2024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35377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9C6BF8-A06E-43BA-8CFC-193F1988B1A1}" type="datetimeFigureOut">
              <a:rPr lang="en-US" smtClean="0"/>
              <a:t>6/19/2024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C2A3B-B25E-4976-B69B-2C68CF5AF792}" type="slidenum">
              <a:rPr lang="en-US" smtClean="0"/>
              <a:t>‹#›</a:t>
            </a:fld>
            <a:endParaRPr lang="en-US"/>
          </a:p>
        </p:txBody>
      </p:sp>
    </p:spTree>
    <p:extLst>
      <p:ext uri="{BB962C8B-B14F-4D97-AF65-F5344CB8AC3E}">
        <p14:creationId xmlns:p14="http://schemas.microsoft.com/office/powerpoint/2010/main" val="698357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9C6BF8-A06E-43BA-8CFC-193F1988B1A1}" type="datetimeFigureOut">
              <a:rPr lang="en-US" smtClean="0"/>
              <a:t>6/19/2024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6C2A3B-B25E-4976-B69B-2C68CF5AF792}"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2929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9C6BF8-A06E-43BA-8CFC-193F1988B1A1}" type="datetimeFigureOut">
              <a:rPr lang="en-US" smtClean="0"/>
              <a:t>6/19/2024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6C2A3B-B25E-4976-B69B-2C68CF5AF792}"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61589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9C6BF8-A06E-43BA-8CFC-193F1988B1A1}" type="datetimeFigureOut">
              <a:rPr lang="en-US" smtClean="0"/>
              <a:t>6/19/2024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6C2A3B-B25E-4976-B69B-2C68CF5AF792}" type="slidenum">
              <a:rPr lang="en-US" smtClean="0"/>
              <a:t>‹#›</a:t>
            </a:fld>
            <a:endParaRPr lang="en-US"/>
          </a:p>
        </p:txBody>
      </p:sp>
    </p:spTree>
    <p:extLst>
      <p:ext uri="{BB962C8B-B14F-4D97-AF65-F5344CB8AC3E}">
        <p14:creationId xmlns:p14="http://schemas.microsoft.com/office/powerpoint/2010/main" val="1918878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9C6BF8-A06E-43BA-8CFC-193F1988B1A1}" type="datetimeFigureOut">
              <a:rPr lang="en-US" smtClean="0"/>
              <a:t>6/19/2024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C2A3B-B25E-4976-B69B-2C68CF5AF792}"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7281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9C6BF8-A06E-43BA-8CFC-193F1988B1A1}" type="datetimeFigureOut">
              <a:rPr lang="en-US" smtClean="0"/>
              <a:t>6/19/2024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C2A3B-B25E-4976-B69B-2C68CF5AF792}" type="slidenum">
              <a:rPr lang="en-US" smtClean="0"/>
              <a:t>‹#›</a:t>
            </a:fld>
            <a:endParaRPr lang="en-US"/>
          </a:p>
        </p:txBody>
      </p:sp>
    </p:spTree>
    <p:extLst>
      <p:ext uri="{BB962C8B-B14F-4D97-AF65-F5344CB8AC3E}">
        <p14:creationId xmlns:p14="http://schemas.microsoft.com/office/powerpoint/2010/main" val="689316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E9C6BF8-A06E-43BA-8CFC-193F1988B1A1}" type="datetimeFigureOut">
              <a:rPr lang="en-US" smtClean="0"/>
              <a:t>6/19/2024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06C2A3B-B25E-4976-B69B-2C68CF5AF792}" type="slidenum">
              <a:rPr lang="en-US" smtClean="0"/>
              <a:t>‹#›</a:t>
            </a:fld>
            <a:endParaRPr lang="en-US"/>
          </a:p>
        </p:txBody>
      </p:sp>
    </p:spTree>
    <p:extLst>
      <p:ext uri="{BB962C8B-B14F-4D97-AF65-F5344CB8AC3E}">
        <p14:creationId xmlns:p14="http://schemas.microsoft.com/office/powerpoint/2010/main" val="108445398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64293-F686-4116-89CE-E8D413673646}"/>
              </a:ext>
            </a:extLst>
          </p:cNvPr>
          <p:cNvSpPr>
            <a:spLocks noGrp="1"/>
          </p:cNvSpPr>
          <p:nvPr>
            <p:ph type="ctrTitle"/>
          </p:nvPr>
        </p:nvSpPr>
        <p:spPr>
          <a:xfrm>
            <a:off x="2692398" y="2068074"/>
            <a:ext cx="6815669" cy="872069"/>
          </a:xfrm>
        </p:spPr>
        <p:txBody>
          <a:bodyPr>
            <a:noAutofit/>
          </a:bodyPr>
          <a:lstStyle/>
          <a:p>
            <a:pPr rtl="1">
              <a:lnSpc>
                <a:spcPct val="107000"/>
              </a:lnSpc>
              <a:spcBef>
                <a:spcPts val="0"/>
              </a:spcBef>
              <a:spcAft>
                <a:spcPts val="800"/>
              </a:spcAft>
            </a:pPr>
            <a:r>
              <a:rPr lang="ar-SA" sz="3000" b="1" dirty="0">
                <a:solidFill>
                  <a:srgbClr val="00B050"/>
                </a:solidFill>
                <a:latin typeface="Times New Roman" panose="02020603050405020304" pitchFamily="18" charset="0"/>
                <a:cs typeface="B Nazanin" panose="00000400000000000000" pitchFamily="2" charset="-78"/>
              </a:rPr>
              <a:t>نقش</a:t>
            </a:r>
            <a:r>
              <a:rPr lang="en-US" sz="3000" b="1" dirty="0">
                <a:solidFill>
                  <a:srgbClr val="00B050"/>
                </a:solidFill>
                <a:latin typeface="Times New Roman" panose="02020603050405020304" pitchFamily="18" charset="0"/>
                <a:cs typeface="B Nazanin" panose="00000400000000000000" pitchFamily="2" charset="-78"/>
              </a:rPr>
              <a:t> MSDS </a:t>
            </a:r>
            <a:r>
              <a:rPr lang="ar-SA" sz="3000" b="1" dirty="0">
                <a:solidFill>
                  <a:srgbClr val="00B050"/>
                </a:solidFill>
                <a:latin typeface="Times New Roman" panose="02020603050405020304" pitchFamily="18" charset="0"/>
                <a:cs typeface="B Nazanin" panose="00000400000000000000" pitchFamily="2" charset="-78"/>
              </a:rPr>
              <a:t>در مدیریت حدود</a:t>
            </a:r>
            <a:r>
              <a:rPr lang="fa-IR" sz="3000" b="1" dirty="0">
                <a:solidFill>
                  <a:srgbClr val="00B050"/>
                </a:solidFill>
                <a:latin typeface="Times New Roman" panose="02020603050405020304" pitchFamily="18" charset="0"/>
                <a:cs typeface="B Nazanin" panose="00000400000000000000" pitchFamily="2" charset="-78"/>
              </a:rPr>
              <a:t> </a:t>
            </a:r>
            <a:r>
              <a:rPr lang="ar-SA" sz="3000" b="1" dirty="0">
                <a:solidFill>
                  <a:srgbClr val="00B050"/>
                </a:solidFill>
                <a:latin typeface="Times New Roman" panose="02020603050405020304" pitchFamily="18" charset="0"/>
                <a:cs typeface="B Nazanin" panose="00000400000000000000" pitchFamily="2" charset="-78"/>
              </a:rPr>
              <a:t>مواجهات شغلی</a:t>
            </a:r>
            <a:endParaRPr lang="en-US" sz="3000" b="1" dirty="0">
              <a:solidFill>
                <a:srgbClr val="00B050"/>
              </a:solidFill>
              <a:latin typeface="Times New Roman" panose="02020603050405020304" pitchFamily="18" charset="0"/>
              <a:cs typeface="B Nazanin" panose="00000400000000000000" pitchFamily="2" charset="-78"/>
            </a:endParaRPr>
          </a:p>
        </p:txBody>
      </p:sp>
      <p:sp>
        <p:nvSpPr>
          <p:cNvPr id="4" name="Subtitle 2">
            <a:extLst>
              <a:ext uri="{FF2B5EF4-FFF2-40B4-BE49-F238E27FC236}">
                <a16:creationId xmlns:a16="http://schemas.microsoft.com/office/drawing/2014/main" id="{F5B47F45-FFE1-490E-ABEE-ADECD39D86A1}"/>
              </a:ext>
            </a:extLst>
          </p:cNvPr>
          <p:cNvSpPr txBox="1">
            <a:spLocks/>
          </p:cNvSpPr>
          <p:nvPr/>
        </p:nvSpPr>
        <p:spPr>
          <a:xfrm>
            <a:off x="3926487" y="3429000"/>
            <a:ext cx="4339026" cy="2120513"/>
          </a:xfrm>
          <a:prstGeom prst="rect">
            <a:avLst/>
          </a:prstGeom>
        </p:spPr>
        <p:txBody>
          <a:bodyPr>
            <a:norm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50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50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50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9pPr>
          </a:lstStyle>
          <a:p>
            <a:pPr marL="0" indent="0" algn="r" rtl="1">
              <a:lnSpc>
                <a:spcPct val="160000"/>
              </a:lnSpc>
              <a:buNone/>
            </a:pPr>
            <a:r>
              <a:rPr lang="fa-IR" sz="3000" b="1" dirty="0">
                <a:solidFill>
                  <a:srgbClr val="C00000"/>
                </a:solidFill>
                <a:cs typeface="B Nazanin" panose="00000400000000000000" pitchFamily="2" charset="-78"/>
              </a:rPr>
              <a:t>استاد: جناب آقای دکتر راهپیما</a:t>
            </a:r>
          </a:p>
          <a:p>
            <a:pPr marL="0" indent="0" algn="r" rtl="1">
              <a:lnSpc>
                <a:spcPct val="160000"/>
              </a:lnSpc>
              <a:buNone/>
            </a:pPr>
            <a:r>
              <a:rPr lang="fa-IR" sz="3000" b="1" dirty="0">
                <a:solidFill>
                  <a:srgbClr val="C00000"/>
                </a:solidFill>
                <a:cs typeface="B Nazanin" panose="00000400000000000000" pitchFamily="2" charset="-78"/>
              </a:rPr>
              <a:t>تهیه کننده: مهـدی عـزیـزی</a:t>
            </a:r>
            <a:endParaRPr lang="en-US" sz="3000" b="1" dirty="0">
              <a:solidFill>
                <a:srgbClr val="C00000"/>
              </a:solidFill>
              <a:cs typeface="B Nazanin" panose="00000400000000000000" pitchFamily="2" charset="-78"/>
            </a:endParaRPr>
          </a:p>
          <a:p>
            <a:pPr marL="0" indent="0" algn="r" rtl="1">
              <a:lnSpc>
                <a:spcPct val="160000"/>
              </a:lnSpc>
              <a:buNone/>
            </a:pPr>
            <a:endParaRPr lang="en-US" dirty="0">
              <a:solidFill>
                <a:srgbClr val="C00000"/>
              </a:solidFill>
              <a:cs typeface="B Nazanin" panose="00000400000000000000" pitchFamily="2" charset="-78"/>
            </a:endParaRPr>
          </a:p>
        </p:txBody>
      </p:sp>
    </p:spTree>
    <p:extLst>
      <p:ext uri="{BB962C8B-B14F-4D97-AF65-F5344CB8AC3E}">
        <p14:creationId xmlns:p14="http://schemas.microsoft.com/office/powerpoint/2010/main" val="3973020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1077218"/>
          </a:xfrm>
          <a:prstGeom prst="rect">
            <a:avLst/>
          </a:prstGeom>
          <a:noFill/>
        </p:spPr>
        <p:txBody>
          <a:bodyPr wrap="square">
            <a:spAutoFit/>
          </a:bodyPr>
          <a:lstStyle/>
          <a:p>
            <a:pPr algn="just" rtl="1"/>
            <a:r>
              <a:rPr lang="fa-IR" sz="3200" b="1" dirty="0">
                <a:cs typeface="B Nazanin" panose="00000400000000000000" pitchFamily="2" charset="-78"/>
              </a:rPr>
              <a:t>...........................</a:t>
            </a:r>
          </a:p>
          <a:p>
            <a:pPr algn="just" rtl="1"/>
            <a:endParaRPr lang="fa-IR" sz="3200" b="1" dirty="0">
              <a:cs typeface="B Nazanin" panose="00000400000000000000" pitchFamily="2" charset="-78"/>
            </a:endParaRPr>
          </a:p>
        </p:txBody>
      </p:sp>
    </p:spTree>
    <p:extLst>
      <p:ext uri="{BB962C8B-B14F-4D97-AF65-F5344CB8AC3E}">
        <p14:creationId xmlns:p14="http://schemas.microsoft.com/office/powerpoint/2010/main" val="1130543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1077218"/>
          </a:xfrm>
          <a:prstGeom prst="rect">
            <a:avLst/>
          </a:prstGeom>
          <a:noFill/>
        </p:spPr>
        <p:txBody>
          <a:bodyPr wrap="square">
            <a:spAutoFit/>
          </a:bodyPr>
          <a:lstStyle/>
          <a:p>
            <a:pPr algn="just" rtl="1"/>
            <a:r>
              <a:rPr lang="fa-IR" sz="3200" b="1" dirty="0">
                <a:cs typeface="B Nazanin" panose="00000400000000000000" pitchFamily="2" charset="-78"/>
              </a:rPr>
              <a:t>...........................</a:t>
            </a:r>
          </a:p>
          <a:p>
            <a:pPr algn="just" rtl="1"/>
            <a:endParaRPr lang="fa-IR" sz="3200" b="1" dirty="0">
              <a:cs typeface="B Nazanin" panose="00000400000000000000" pitchFamily="2" charset="-78"/>
            </a:endParaRPr>
          </a:p>
        </p:txBody>
      </p:sp>
    </p:spTree>
    <p:extLst>
      <p:ext uri="{BB962C8B-B14F-4D97-AF65-F5344CB8AC3E}">
        <p14:creationId xmlns:p14="http://schemas.microsoft.com/office/powerpoint/2010/main" val="1230569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DD886960-0721-437E-B5D0-4CF32C88A9F4}"/>
              </a:ext>
            </a:extLst>
          </p:cNvPr>
          <p:cNvSpPr txBox="1">
            <a:spLocks/>
          </p:cNvSpPr>
          <p:nvPr/>
        </p:nvSpPr>
        <p:spPr>
          <a:xfrm>
            <a:off x="2576682" y="3752373"/>
            <a:ext cx="6815669" cy="126609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spcAft>
                <a:spcPts val="600"/>
              </a:spcAft>
              <a:buClr>
                <a:schemeClr val="accent1"/>
              </a:buClr>
              <a:buSzPct val="11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buClr>
              <a:buSzPct val="11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buClr>
              <a:buSzPct val="11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buClr>
              <a:buSzPct val="11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9pPr>
          </a:lstStyle>
          <a:p>
            <a:pPr>
              <a:lnSpc>
                <a:spcPct val="150000"/>
              </a:lnSpc>
            </a:pPr>
            <a:r>
              <a:rPr lang="fa-IR" sz="2500" b="1" dirty="0">
                <a:cs typeface="B Nazanin" panose="00000400000000000000" pitchFamily="2" charset="-78"/>
              </a:rPr>
              <a:t>دانشگاه آزاد اسلامی واحد لامرد</a:t>
            </a:r>
          </a:p>
          <a:p>
            <a:pPr>
              <a:lnSpc>
                <a:spcPct val="150000"/>
              </a:lnSpc>
            </a:pPr>
            <a:r>
              <a:rPr lang="fa-IR" sz="2500" b="1" dirty="0">
                <a:cs typeface="B Nazanin" panose="00000400000000000000" pitchFamily="2" charset="-78"/>
              </a:rPr>
              <a:t>مهندسی ایمنی ، بهداشت و محیط زیست</a:t>
            </a:r>
            <a:endParaRPr lang="en-US" sz="2500" b="1" dirty="0">
              <a:cs typeface="B Nazanin" panose="00000400000000000000" pitchFamily="2" charset="-78"/>
            </a:endParaRPr>
          </a:p>
        </p:txBody>
      </p:sp>
      <p:pic>
        <p:nvPicPr>
          <p:cNvPr id="6" name="Picture 5">
            <a:extLst>
              <a:ext uri="{FF2B5EF4-FFF2-40B4-BE49-F238E27FC236}">
                <a16:creationId xmlns:a16="http://schemas.microsoft.com/office/drawing/2014/main" id="{45D11952-16F2-40DB-B76D-F0ED4DA32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6658" y="1633715"/>
            <a:ext cx="1235715" cy="1844530"/>
          </a:xfrm>
          <a:prstGeom prst="roundRect">
            <a:avLst>
              <a:gd name="adj" fmla="val 1104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17994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2322815"/>
          </a:xfrm>
          <a:prstGeom prst="rect">
            <a:avLst/>
          </a:prstGeom>
          <a:noFill/>
        </p:spPr>
        <p:txBody>
          <a:bodyPr wrap="square">
            <a:spAutoFit/>
          </a:bodyPr>
          <a:lstStyle/>
          <a:p>
            <a:pPr marL="0" marR="0" algn="ctr" rtl="1">
              <a:lnSpc>
                <a:spcPct val="107000"/>
              </a:lnSpc>
              <a:spcBef>
                <a:spcPts val="0"/>
              </a:spcBef>
              <a:spcAft>
                <a:spcPts val="800"/>
              </a:spcAft>
            </a:pPr>
            <a:r>
              <a:rPr lang="ar-SA" sz="3000" b="1" dirty="0">
                <a:effectLst/>
                <a:latin typeface="Calibri" panose="020F0502020204030204" pitchFamily="34" charset="0"/>
                <a:ea typeface="Calibri" panose="020F0502020204030204" pitchFamily="34" charset="0"/>
                <a:cs typeface="B Nazanin" panose="00000400000000000000" pitchFamily="2" charset="-78"/>
              </a:rPr>
              <a:t>نقش</a:t>
            </a:r>
            <a:r>
              <a:rPr lang="en-US" sz="3000" b="1" dirty="0">
                <a:effectLst/>
                <a:latin typeface="Calibri" panose="020F0502020204030204" pitchFamily="34" charset="0"/>
                <a:ea typeface="Calibri" panose="020F0502020204030204" pitchFamily="34" charset="0"/>
                <a:cs typeface="B Nazanin" panose="00000400000000000000" pitchFamily="2" charset="-78"/>
              </a:rPr>
              <a:t> MSDS </a:t>
            </a:r>
            <a:r>
              <a:rPr lang="ar-SA" sz="3000" b="1" dirty="0">
                <a:effectLst/>
                <a:latin typeface="Calibri" panose="020F0502020204030204" pitchFamily="34" charset="0"/>
                <a:ea typeface="Calibri" panose="020F0502020204030204" pitchFamily="34" charset="0"/>
                <a:cs typeface="B Nazanin" panose="00000400000000000000" pitchFamily="2" charset="-78"/>
              </a:rPr>
              <a:t>در مدیریت حدود</a:t>
            </a:r>
            <a:r>
              <a:rPr lang="fa-IR" sz="3000" b="1" dirty="0">
                <a:effectLst/>
                <a:latin typeface="Calibri" panose="020F0502020204030204" pitchFamily="34" charset="0"/>
                <a:ea typeface="Calibri" panose="020F0502020204030204" pitchFamily="34" charset="0"/>
                <a:cs typeface="B Nazanin" panose="00000400000000000000" pitchFamily="2" charset="-78"/>
              </a:rPr>
              <a:t> </a:t>
            </a:r>
            <a:r>
              <a:rPr lang="ar-SA" sz="3000" b="1" dirty="0">
                <a:effectLst/>
                <a:latin typeface="Calibri" panose="020F0502020204030204" pitchFamily="34" charset="0"/>
                <a:ea typeface="Calibri" panose="020F0502020204030204" pitchFamily="34" charset="0"/>
                <a:cs typeface="B Nazanin" panose="00000400000000000000" pitchFamily="2" charset="-78"/>
              </a:rPr>
              <a:t>مواجهات شغلی</a:t>
            </a:r>
            <a:endParaRPr lang="fa-IR" sz="3000" b="1"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107000"/>
              </a:lnSpc>
              <a:spcBef>
                <a:spcPts val="0"/>
              </a:spcBef>
              <a:spcAft>
                <a:spcPts val="800"/>
              </a:spcAft>
            </a:pPr>
            <a:endParaRPr lang="fa-IR" b="1" dirty="0">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107000"/>
              </a:lnSpc>
              <a:spcBef>
                <a:spcPts val="0"/>
              </a:spcBef>
              <a:spcAft>
                <a:spcPts val="800"/>
              </a:spcAft>
            </a:pP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ورقه اطلاعات ایمنی مواد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(MSDS)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یک منبع اطلاعات مهم است که در مدیریت حدود مواجهه شغلی با مواد شیمیایی استفاده می‌شود. این ورقه‌ها توسط تولیدکنندگان یا تامین‌کنندگان مواد شیمیایی تهیه می‌شوند و اطلاعات مربوط به خصوصیات، خطرات، و راهنمایی‌های ایمنی مربوط به هر ماده شیمیایی را فراهم می‌کنند. </a:t>
            </a:r>
            <a:endParaRPr lang="en-US" sz="25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826514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5217775"/>
          </a:xfrm>
          <a:prstGeom prst="rect">
            <a:avLst/>
          </a:prstGeom>
          <a:noFill/>
        </p:spPr>
        <p:txBody>
          <a:bodyPr wrap="square">
            <a:spAutoFit/>
          </a:bodyPr>
          <a:lstStyle/>
          <a:p>
            <a:pPr marL="58738" marR="0" indent="-3175" algn="just" rtl="1">
              <a:lnSpc>
                <a:spcPct val="107000"/>
              </a:lnSpc>
              <a:spcBef>
                <a:spcPts val="0"/>
              </a:spcBef>
              <a:spcAft>
                <a:spcPts val="800"/>
              </a:spcAft>
              <a:tabLst>
                <a:tab pos="457200" algn="l"/>
                <a:tab pos="10456863" algn="l"/>
              </a:tabLst>
            </a:pPr>
            <a:endParaRPr lang="en-US" sz="2500"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58738" marR="0" indent="-3175" algn="just" rtl="1">
              <a:lnSpc>
                <a:spcPct val="107000"/>
              </a:lnSpc>
              <a:spcBef>
                <a:spcPts val="0"/>
              </a:spcBef>
              <a:spcAft>
                <a:spcPts val="800"/>
              </a:spcAft>
              <a:tabLst>
                <a:tab pos="457200" algn="l"/>
                <a:tab pos="10456863" algn="l"/>
              </a:tabLst>
            </a:pPr>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در مدیریت حدود مواجهه شغلی، نقش</a:t>
            </a:r>
            <a:r>
              <a:rPr lang="en-US" sz="2500" b="1" dirty="0">
                <a:effectLst/>
                <a:latin typeface="Times New Roman" panose="02020603050405020304" pitchFamily="18" charset="0"/>
                <a:ea typeface="Times New Roman" panose="02020603050405020304" pitchFamily="18" charset="0"/>
                <a:cs typeface="B Nazanin" panose="00000400000000000000" pitchFamily="2" charset="-78"/>
              </a:rPr>
              <a:t> MSDS </a:t>
            </a:r>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به شرح زیر است</a:t>
            </a:r>
            <a:r>
              <a:rPr lang="en-US" sz="2500" b="1"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b="1" dirty="0">
              <a:effectLst/>
              <a:latin typeface="Calibri" panose="020F0502020204030204" pitchFamily="34" charset="0"/>
              <a:ea typeface="Calibri" panose="020F0502020204030204" pitchFamily="34" charset="0"/>
              <a:cs typeface="Arial" panose="020B0604020202020204" pitchFamily="34" charset="0"/>
            </a:endParaRPr>
          </a:p>
          <a:p>
            <a:pPr marL="58738" marR="0" lvl="0" indent="-3175" algn="just" rtl="1">
              <a:lnSpc>
                <a:spcPct val="107000"/>
              </a:lnSpc>
              <a:spcBef>
                <a:spcPts val="0"/>
              </a:spcBef>
              <a:spcAft>
                <a:spcPts val="800"/>
              </a:spcAft>
              <a:tabLst>
                <a:tab pos="457200" algn="l"/>
                <a:tab pos="10456863" algn="l"/>
              </a:tabLst>
            </a:pPr>
            <a:endParaRPr lang="en-US"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58738" marR="0" lvl="0" indent="-3175" algn="just" rtl="1">
              <a:lnSpc>
                <a:spcPct val="107000"/>
              </a:lnSpc>
              <a:spcBef>
                <a:spcPts val="0"/>
              </a:spcBef>
              <a:spcAft>
                <a:spcPts val="800"/>
              </a:spcAft>
              <a:tabLst>
                <a:tab pos="457200" algn="l"/>
                <a:tab pos="10456863" algn="l"/>
              </a:tabLst>
            </a:pPr>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اطلاعات تشخیصی</a:t>
            </a:r>
            <a:r>
              <a:rPr lang="en-US"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 MSDS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شامل اطلاعات تشخیصی مانند نام ماده، شماره</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CAS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(شماره شناسایی</a:t>
            </a:r>
            <a:r>
              <a:rPr lang="fa-IR"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منحصر به فرد برای هر ماده شیمیایی)، و نام تولیدکننده یا تامین‌کننده است. این اطلاعات بسیار مهم برای شناسایی و تشخیص ماده مورد استفاده در محیط کار است</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p>
          <a:p>
            <a:pPr marL="58738" marR="0" lvl="0" indent="-3175" algn="just" rtl="1">
              <a:lnSpc>
                <a:spcPct val="107000"/>
              </a:lnSpc>
              <a:spcBef>
                <a:spcPts val="0"/>
              </a:spcBef>
              <a:spcAft>
                <a:spcPts val="800"/>
              </a:spcAft>
              <a:tabLst>
                <a:tab pos="457200" algn="l"/>
                <a:tab pos="10456863" algn="l"/>
              </a:tabLst>
            </a:pP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58738" marR="0" lvl="0" indent="-3175" algn="just" rtl="1">
              <a:lnSpc>
                <a:spcPct val="107000"/>
              </a:lnSpc>
              <a:spcBef>
                <a:spcPts val="0"/>
              </a:spcBef>
              <a:spcAft>
                <a:spcPts val="800"/>
              </a:spcAft>
              <a:tabLst>
                <a:tab pos="457200" algn="l"/>
                <a:tab pos="10456863" algn="l"/>
              </a:tabLst>
            </a:pPr>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خصوصیات فیزیکی و شیمیایی</a:t>
            </a:r>
            <a:r>
              <a:rPr lang="en-US"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 MSDS</a:t>
            </a:r>
            <a:r>
              <a:rPr lang="en-US" sz="25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اطلاعاتی را در مورد خصوصیات فیزیکی و شیمیایی ماده می‌دهد، از جمله وضعیت فیزیکی، رنگ، بو، دمای ذوب و جوش، و فشار بخار. این اطلاعات می‌توانند به کارفرمایان و کارمندان کمک کنند تا خطرات مرتبط با مواد را بهتر درک کنند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latin typeface="Times New Roman" panose="02020603050405020304" pitchFamily="18" charset="0"/>
              <a:cs typeface="B Nazanin" panose="00000400000000000000" pitchFamily="2" charset="-78"/>
            </a:endParaRPr>
          </a:p>
          <a:p>
            <a:pPr marL="58738" marR="0" lvl="0" indent="-3175" algn="just" rtl="1">
              <a:lnSpc>
                <a:spcPct val="107000"/>
              </a:lnSpc>
              <a:spcBef>
                <a:spcPts val="0"/>
              </a:spcBef>
              <a:spcAft>
                <a:spcPts val="800"/>
              </a:spcAft>
              <a:tabLst>
                <a:tab pos="457200" algn="l"/>
                <a:tab pos="10456863" algn="l"/>
              </a:tabLst>
            </a:pPr>
            <a:endParaRPr lang="en-US" sz="25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47717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5545108"/>
          </a:xfrm>
          <a:prstGeom prst="rect">
            <a:avLst/>
          </a:prstGeom>
          <a:noFill/>
        </p:spPr>
        <p:txBody>
          <a:bodyPr wrap="square">
            <a:spAutoFit/>
          </a:bodyPr>
          <a:lstStyle/>
          <a:p>
            <a:pPr marL="342900" marR="0" lvl="0" indent="-342900" algn="just" rtl="1">
              <a:lnSpc>
                <a:spcPct val="107000"/>
              </a:lnSpc>
              <a:spcBef>
                <a:spcPts val="0"/>
              </a:spcBef>
              <a:spcAft>
                <a:spcPts val="800"/>
              </a:spcAft>
              <a:tabLst>
                <a:tab pos="457200" algn="l"/>
              </a:tabLst>
            </a:pPr>
            <a:endParaRPr lang="en-US" sz="2500"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342900" indent="-342900" algn="just" rtl="1">
              <a:lnSpc>
                <a:spcPct val="107000"/>
              </a:lnSpc>
              <a:spcAft>
                <a:spcPts val="800"/>
              </a:spcAft>
              <a:tabLst>
                <a:tab pos="457200" algn="l"/>
              </a:tabLst>
            </a:pPr>
            <a:r>
              <a:rPr lang="ar-SA" sz="2500" b="1" dirty="0">
                <a:solidFill>
                  <a:srgbClr val="FF0000"/>
                </a:solidFill>
                <a:latin typeface="Times New Roman" panose="02020603050405020304" pitchFamily="18" charset="0"/>
                <a:cs typeface="B Nazanin" panose="00000400000000000000" pitchFamily="2" charset="-78"/>
              </a:rPr>
              <a:t>خطرات و ایمنی</a:t>
            </a:r>
            <a:r>
              <a:rPr lang="en-US" sz="2500" b="1" dirty="0">
                <a:solidFill>
                  <a:srgbClr val="FF0000"/>
                </a:solidFill>
                <a:latin typeface="Times New Roman" panose="02020603050405020304" pitchFamily="18" charset="0"/>
                <a:cs typeface="B Nazanin" panose="00000400000000000000" pitchFamily="2" charset="-78"/>
              </a:rPr>
              <a:t>: MSDS </a:t>
            </a:r>
            <a:r>
              <a:rPr lang="ar-SA" sz="2500" dirty="0">
                <a:latin typeface="Times New Roman" panose="02020603050405020304" pitchFamily="18" charset="0"/>
                <a:cs typeface="B Nazanin" panose="00000400000000000000" pitchFamily="2" charset="-78"/>
              </a:rPr>
              <a:t>شامل اطلاعات جامعی در مورد خطرات مربوط به ماده، از جمله خطرات سلامتی، خطرات آتش‌سوزی و انفجار، و خطرات محیطی است. همچنین، این ورقه‌ها راهنمایی‌های ایمنی مانند روش‌های پیشگیری، تجهیزات محافظتی، و روش‌های اضطراری را نیز شامل می‌شوند</a:t>
            </a:r>
            <a:r>
              <a:rPr lang="en-US" sz="2500" dirty="0">
                <a:latin typeface="Times New Roman" panose="02020603050405020304" pitchFamily="18" charset="0"/>
                <a:cs typeface="B Nazanin" panose="00000400000000000000" pitchFamily="2" charset="-78"/>
              </a:rPr>
              <a:t>.</a:t>
            </a:r>
          </a:p>
          <a:p>
            <a:pPr marL="342900" marR="0" lvl="0" indent="-342900" algn="just" rtl="1">
              <a:lnSpc>
                <a:spcPct val="107000"/>
              </a:lnSpc>
              <a:spcBef>
                <a:spcPts val="0"/>
              </a:spcBef>
              <a:spcAft>
                <a:spcPts val="800"/>
              </a:spcAft>
              <a:tabLst>
                <a:tab pos="457200" algn="l"/>
              </a:tabLst>
            </a:pPr>
            <a:endParaRPr lang="en-US"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342900" marR="0" lvl="0" indent="-342900" algn="just" rtl="1">
              <a:lnSpc>
                <a:spcPct val="107000"/>
              </a:lnSpc>
              <a:spcBef>
                <a:spcPts val="0"/>
              </a:spcBef>
              <a:spcAft>
                <a:spcPts val="800"/>
              </a:spcAft>
              <a:tabLst>
                <a:tab pos="457200" algn="l"/>
              </a:tabLst>
            </a:pPr>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اطلاعات اضطراری</a:t>
            </a:r>
            <a:r>
              <a:rPr lang="en-US"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 MSDS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شامل اطلاعات مربوط به اقدامات اضطراری در صورت وقوع حوادث مرتبط با مواد شیمیایی است. این شامل اطلاعات در مورد اطلاع‌رسانی به نیروهای امدادی، راهنمایی‌های اضطراری برای افراد مستقیماً در تماس با ماده، و روش‌های تمیز کردن و دفع مواد ناشی از حوادث است</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p>
          <a:p>
            <a:pPr marL="342900" marR="0" lvl="0" indent="-342900" algn="just" rtl="1">
              <a:lnSpc>
                <a:spcPct val="107000"/>
              </a:lnSpc>
              <a:spcBef>
                <a:spcPts val="0"/>
              </a:spcBef>
              <a:spcAft>
                <a:spcPts val="800"/>
              </a:spcAft>
              <a:tabLst>
                <a:tab pos="457200" algn="l"/>
              </a:tabLst>
            </a:pP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800"/>
              </a:spcAft>
              <a:tabLst>
                <a:tab pos="457200" algn="l"/>
              </a:tabLst>
            </a:pPr>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مدیریت حدود مواجهه شغلی</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با توجه به اطلاعاتی که در</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MSDS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فراهم می‌شود، مدیران می‌توانند حدود مواجهه شغلی را برای کارمندان تعیین کنند و اطمینان حاصل کنند که کارمندان با خطرات مرتبط با مواد شیمیایی آشنا هستند و از راهکارهای ایمنی مناسب استفاده می‌کنند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626637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5318379"/>
          </a:xfrm>
          <a:prstGeom prst="rect">
            <a:avLst/>
          </a:prstGeom>
          <a:noFill/>
        </p:spPr>
        <p:txBody>
          <a:bodyPr wrap="square">
            <a:spAutoFit/>
          </a:bodyPr>
          <a:lstStyle/>
          <a:p>
            <a:pPr marL="58738" marR="0" indent="-3175" algn="ctr" rtl="1">
              <a:lnSpc>
                <a:spcPct val="107000"/>
              </a:lnSpc>
              <a:spcBef>
                <a:spcPts val="0"/>
              </a:spcBef>
              <a:spcAft>
                <a:spcPts val="800"/>
              </a:spcAft>
              <a:tabLst>
                <a:tab pos="58738" algn="l"/>
              </a:tabLst>
            </a:pPr>
            <a:r>
              <a:rPr lang="ar-SA" sz="3000" b="1" dirty="0">
                <a:effectLst/>
                <a:latin typeface="Calibri" panose="020F0502020204030204" pitchFamily="34" charset="0"/>
                <a:ea typeface="Calibri" panose="020F0502020204030204" pitchFamily="34" charset="0"/>
                <a:cs typeface="B Nazanin" panose="00000400000000000000" pitchFamily="2" charset="-78"/>
              </a:rPr>
              <a:t>چگونه با</a:t>
            </a:r>
            <a:r>
              <a:rPr lang="en-US" sz="3000" b="1" dirty="0">
                <a:effectLst/>
                <a:latin typeface="Calibri" panose="020F0502020204030204" pitchFamily="34" charset="0"/>
                <a:ea typeface="Calibri" panose="020F0502020204030204" pitchFamily="34" charset="0"/>
                <a:cs typeface="B Nazanin" panose="00000400000000000000" pitchFamily="2" charset="-78"/>
              </a:rPr>
              <a:t> MSDS </a:t>
            </a:r>
            <a:r>
              <a:rPr lang="ar-SA" sz="3000" b="1" dirty="0">
                <a:effectLst/>
                <a:latin typeface="Calibri" panose="020F0502020204030204" pitchFamily="34" charset="0"/>
                <a:ea typeface="Calibri" panose="020F0502020204030204" pitchFamily="34" charset="0"/>
                <a:cs typeface="B Nazanin" panose="00000400000000000000" pitchFamily="2" charset="-78"/>
              </a:rPr>
              <a:t>سطح مواجهات شغلی را مدیریت کنیم</a:t>
            </a:r>
            <a:r>
              <a:rPr lang="fa-IR" sz="3000" b="1" dirty="0">
                <a:effectLst/>
                <a:latin typeface="Calibri" panose="020F0502020204030204" pitchFamily="34" charset="0"/>
                <a:ea typeface="Calibri" panose="020F0502020204030204" pitchFamily="34" charset="0"/>
                <a:cs typeface="B Nazanin" panose="00000400000000000000" pitchFamily="2" charset="-78"/>
              </a:rPr>
              <a:t>.</a:t>
            </a:r>
          </a:p>
          <a:p>
            <a:pPr marL="58738" marR="0" indent="-3175" algn="just" rtl="1">
              <a:lnSpc>
                <a:spcPct val="107000"/>
              </a:lnSpc>
              <a:spcBef>
                <a:spcPts val="0"/>
              </a:spcBef>
              <a:spcAft>
                <a:spcPts val="800"/>
              </a:spcAft>
              <a:tabLst>
                <a:tab pos="58738" algn="l"/>
              </a:tabLst>
            </a:pPr>
            <a:endParaRPr lang="fa-IR" sz="2500" dirty="0">
              <a:effectLst/>
              <a:latin typeface="Calibri" panose="020F0502020204030204" pitchFamily="34" charset="0"/>
              <a:ea typeface="Calibri" panose="020F0502020204030204" pitchFamily="34" charset="0"/>
              <a:cs typeface="Arial" panose="020B0604020202020204" pitchFamily="34" charset="0"/>
            </a:endParaRPr>
          </a:p>
          <a:p>
            <a:pPr marL="58738" marR="0" indent="-3175" algn="just" rtl="1">
              <a:lnSpc>
                <a:spcPct val="107000"/>
              </a:lnSpc>
              <a:spcBef>
                <a:spcPts val="0"/>
              </a:spcBef>
              <a:spcAft>
                <a:spcPts val="800"/>
              </a:spcAft>
              <a:tabLst>
                <a:tab pos="58738" algn="l"/>
              </a:tabLst>
            </a:pP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برای مدیریت سطح مواجهات شغلی با استفاده از اطلاعات</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MSDS</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 این مراحل را دنبال کنید</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58738" marR="0" indent="-3175" algn="just" rtl="1">
              <a:lnSpc>
                <a:spcPct val="107000"/>
              </a:lnSpc>
              <a:spcBef>
                <a:spcPts val="0"/>
              </a:spcBef>
              <a:spcAft>
                <a:spcPts val="800"/>
              </a:spcAft>
              <a:tabLst>
                <a:tab pos="58738" algn="l"/>
              </a:tabLst>
            </a:pPr>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آموزش و آگاهی کارکنان</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ابتدا، اطمینان حاصل کنید که همه کارکنان با</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MSDS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آشنا هستند و می‌توانند اطلاعات موجود در آن را تفسیر کنند. برگزاری جلسات آموزشی و تمرینات عملی می‌تواند کمک کننده باشد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58738" marR="0" lvl="0" indent="-3175" algn="just" rtl="1">
              <a:lnSpc>
                <a:spcPct val="107000"/>
              </a:lnSpc>
              <a:spcBef>
                <a:spcPts val="0"/>
              </a:spcBef>
              <a:spcAft>
                <a:spcPts val="800"/>
              </a:spcAft>
              <a:tabLst>
                <a:tab pos="58738" algn="l"/>
              </a:tabLst>
            </a:pPr>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ارزیابی ریسک</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بر اساس اطلاعات</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MSDS</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 ریسک‌های مربوط به مواد شیمیایی را ارزیابی کنید. این شامل شناسایی خطرات، مانند خطرات احتراق و انفجار، خطرات سمیت، و غیره می‌شود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58738" marR="0" lvl="0" indent="-3175" algn="just" rtl="1">
              <a:lnSpc>
                <a:spcPct val="107000"/>
              </a:lnSpc>
              <a:spcBef>
                <a:spcPts val="0"/>
              </a:spcBef>
              <a:spcAft>
                <a:spcPts val="800"/>
              </a:spcAft>
              <a:tabLst>
                <a:tab pos="58738" algn="l"/>
              </a:tabLst>
            </a:pP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58738" marR="0" lvl="0" indent="-3175" algn="just" rtl="1">
              <a:lnSpc>
                <a:spcPct val="107000"/>
              </a:lnSpc>
              <a:spcBef>
                <a:spcPts val="0"/>
              </a:spcBef>
              <a:spcAft>
                <a:spcPts val="800"/>
              </a:spcAft>
              <a:tabLst>
                <a:tab pos="58738" algn="l"/>
              </a:tabLst>
            </a:pPr>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پیشگیری از مواجهه</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اقداماتی مانند استفاده از وسایل حفاظتی شخصی</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(PPE)</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 محدود کردن دسترسی به مواد خطرناک، و استفاده از روش‌های جایگزین با هدف کاهش مواجهات شغلی از مهمترین اقدامات است</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652089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5647700"/>
          </a:xfrm>
          <a:prstGeom prst="rect">
            <a:avLst/>
          </a:prstGeom>
          <a:noFill/>
        </p:spPr>
        <p:txBody>
          <a:bodyPr wrap="square">
            <a:spAutoFit/>
          </a:bodyPr>
          <a:lstStyle/>
          <a:p>
            <a:pPr marL="3175" marR="0" lvl="0" indent="-3175" algn="just" rtl="1">
              <a:lnSpc>
                <a:spcPct val="107000"/>
              </a:lnSpc>
              <a:spcBef>
                <a:spcPts val="0"/>
              </a:spcBef>
              <a:spcAft>
                <a:spcPts val="800"/>
              </a:spcAft>
              <a:tabLst>
                <a:tab pos="457200" algn="l"/>
              </a:tabLst>
            </a:pPr>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آموزش برای اضطراری</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آموزش در خصوص رفتار در صورت وقوع حوادث مرتبط با مواد خطرناک ضروری است. این شامل آموزش در مورد رفتار در مواجهه با انفجار، احتراق، لغزش مواد شیمیایی، و غیره می‌شود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3175" marR="0" lvl="0" indent="-3175" algn="just" rtl="1">
              <a:lnSpc>
                <a:spcPct val="107000"/>
              </a:lnSpc>
              <a:spcBef>
                <a:spcPts val="0"/>
              </a:spcBef>
              <a:spcAft>
                <a:spcPts val="800"/>
              </a:spcAft>
              <a:tabLst>
                <a:tab pos="457200" algn="l"/>
              </a:tabLst>
            </a:pP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3175" marR="0" lvl="0" indent="-3175" algn="just" rtl="1">
              <a:lnSpc>
                <a:spcPct val="107000"/>
              </a:lnSpc>
              <a:spcBef>
                <a:spcPts val="0"/>
              </a:spcBef>
              <a:spcAft>
                <a:spcPts val="800"/>
              </a:spcAft>
              <a:tabLst>
                <a:tab pos="457200" algn="l"/>
              </a:tabLst>
            </a:pPr>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نظارت و بررسی مداوم</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اطمینان حاصل کنید که استانداردها و روش‌های ایمنی به طور مداوم پیگیری می‌شوند. ارزیابی دوره‌ای ریسک و به‌روزرسانی</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MSDS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نیز بسیار اهمیت دارد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3175" marR="0" lvl="0" indent="-3175" algn="just" rtl="1">
              <a:lnSpc>
                <a:spcPct val="107000"/>
              </a:lnSpc>
              <a:spcBef>
                <a:spcPts val="0"/>
              </a:spcBef>
              <a:spcAft>
                <a:spcPts val="800"/>
              </a:spcAft>
              <a:tabLst>
                <a:tab pos="457200" algn="l"/>
              </a:tabLst>
            </a:pP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3175" marR="0" lvl="0" indent="-3175" algn="just" rtl="1">
              <a:lnSpc>
                <a:spcPct val="107000"/>
              </a:lnSpc>
              <a:spcBef>
                <a:spcPts val="0"/>
              </a:spcBef>
              <a:spcAft>
                <a:spcPts val="800"/>
              </a:spcAft>
              <a:tabLst>
                <a:tab pos="457200" algn="l"/>
              </a:tabLst>
            </a:pPr>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اطلاع‌رسانی</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اطلاعات جدید مربوط به</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MSDS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و هر تغییری که در اطلاعات مواد ارائه شود را به کارکنان ارسال کنید تا آن‌ها همواره به روز باشند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3175" marR="0" lvl="0" indent="-3175" algn="just" rtl="1">
              <a:lnSpc>
                <a:spcPct val="107000"/>
              </a:lnSpc>
              <a:spcBef>
                <a:spcPts val="0"/>
              </a:spcBef>
              <a:spcAft>
                <a:spcPts val="800"/>
              </a:spcAft>
              <a:tabLst>
                <a:tab pos="457200" algn="l"/>
              </a:tabLst>
            </a:pP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3175" marR="0" lvl="0" indent="-3175" algn="just" rtl="1">
              <a:lnSpc>
                <a:spcPct val="107000"/>
              </a:lnSpc>
              <a:spcBef>
                <a:spcPts val="0"/>
              </a:spcBef>
              <a:spcAft>
                <a:spcPts val="800"/>
              </a:spcAft>
              <a:tabLst>
                <a:tab pos="457200" algn="l"/>
              </a:tabLst>
            </a:pPr>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همکاری با مراجع مربوطه</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در صورت نیاز، با مراجع مربوطه مانند سازمان بهداشت و ایمنی شغلی</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(OSHA)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یا موسسات محلی همکاری کنید تا اطلاعات</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MSDS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و فعالیت‌های ایمنی شغلی خود را ارزیابی و بهبود بخشید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78130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1077218"/>
          </a:xfrm>
          <a:prstGeom prst="rect">
            <a:avLst/>
          </a:prstGeom>
          <a:noFill/>
        </p:spPr>
        <p:txBody>
          <a:bodyPr wrap="square">
            <a:spAutoFit/>
          </a:bodyPr>
          <a:lstStyle/>
          <a:p>
            <a:pPr algn="just" rtl="1"/>
            <a:r>
              <a:rPr lang="fa-IR" sz="3200" b="1" dirty="0">
                <a:cs typeface="B Nazanin" panose="00000400000000000000" pitchFamily="2" charset="-78"/>
              </a:rPr>
              <a:t>...........................</a:t>
            </a:r>
          </a:p>
          <a:p>
            <a:pPr algn="just" rtl="1"/>
            <a:endParaRPr lang="fa-IR" sz="3200" b="1" dirty="0">
              <a:cs typeface="B Nazanin" panose="00000400000000000000" pitchFamily="2" charset="-78"/>
            </a:endParaRPr>
          </a:p>
        </p:txBody>
      </p:sp>
    </p:spTree>
    <p:extLst>
      <p:ext uri="{BB962C8B-B14F-4D97-AF65-F5344CB8AC3E}">
        <p14:creationId xmlns:p14="http://schemas.microsoft.com/office/powerpoint/2010/main" val="2927405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1077218"/>
          </a:xfrm>
          <a:prstGeom prst="rect">
            <a:avLst/>
          </a:prstGeom>
          <a:noFill/>
        </p:spPr>
        <p:txBody>
          <a:bodyPr wrap="square">
            <a:spAutoFit/>
          </a:bodyPr>
          <a:lstStyle/>
          <a:p>
            <a:pPr algn="just" rtl="1"/>
            <a:r>
              <a:rPr lang="fa-IR" sz="3200" b="1" dirty="0">
                <a:cs typeface="B Nazanin" panose="00000400000000000000" pitchFamily="2" charset="-78"/>
              </a:rPr>
              <a:t>...........................</a:t>
            </a:r>
          </a:p>
          <a:p>
            <a:pPr algn="just" rtl="1"/>
            <a:endParaRPr lang="fa-IR" sz="3200" b="1" dirty="0">
              <a:cs typeface="B Nazanin" panose="00000400000000000000" pitchFamily="2" charset="-78"/>
            </a:endParaRPr>
          </a:p>
        </p:txBody>
      </p:sp>
    </p:spTree>
    <p:extLst>
      <p:ext uri="{BB962C8B-B14F-4D97-AF65-F5344CB8AC3E}">
        <p14:creationId xmlns:p14="http://schemas.microsoft.com/office/powerpoint/2010/main" val="340932294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109</TotalTime>
  <Words>633</Words>
  <Application>Microsoft Office PowerPoint</Application>
  <PresentationFormat>Widescreen</PresentationFormat>
  <Paragraphs>38</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Garamond</vt:lpstr>
      <vt:lpstr>Times New Roman</vt:lpstr>
      <vt:lpstr>Wingdings 3</vt:lpstr>
      <vt:lpstr>Organic</vt:lpstr>
      <vt:lpstr>نقش MSDS در مدیریت حدود مواجهات شغلی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mrrco</dc:creator>
  <cp:lastModifiedBy>mrrco</cp:lastModifiedBy>
  <cp:revision>57</cp:revision>
  <dcterms:created xsi:type="dcterms:W3CDTF">2023-10-23T14:45:44Z</dcterms:created>
  <dcterms:modified xsi:type="dcterms:W3CDTF">2024-06-19T17:17:22Z</dcterms:modified>
</cp:coreProperties>
</file>