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76" r:id="rId3"/>
    <p:sldId id="258" r:id="rId4"/>
    <p:sldId id="277" r:id="rId5"/>
    <p:sldId id="278" r:id="rId6"/>
    <p:sldId id="279" r:id="rId7"/>
    <p:sldId id="280" r:id="rId8"/>
    <p:sldId id="281" r:id="rId9"/>
    <p:sldId id="282" r:id="rId10"/>
    <p:sldId id="283" r:id="rId11"/>
    <p:sldId id="284" r:id="rId12"/>
    <p:sldId id="285" r:id="rId13"/>
    <p:sldId id="286" r:id="rId14"/>
    <p:sldId id="288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83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70010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2130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28638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92476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2060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78403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6779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39333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20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69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5377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8357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2929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1589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878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281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316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453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664293-F686-4116-89CE-E8D4136736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92398" y="2068074"/>
            <a:ext cx="6815669" cy="872069"/>
          </a:xfrm>
        </p:spPr>
        <p:txBody>
          <a:bodyPr>
            <a:normAutofit fontScale="90000"/>
          </a:bodyPr>
          <a:lstStyle/>
          <a:p>
            <a:pPr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3000" b="1" dirty="0">
                <a:solidFill>
                  <a:srgbClr val="3366FF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مدیریت و کنترل عوامل زیان‌آور در صنایع نفت و گاز</a:t>
            </a:r>
            <a:endParaRPr lang="en-US" sz="3000" b="1" dirty="0">
              <a:solidFill>
                <a:srgbClr val="3366FF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F5B47F45-FFE1-490E-ABEE-ADECD39D86A1}"/>
              </a:ext>
            </a:extLst>
          </p:cNvPr>
          <p:cNvSpPr txBox="1">
            <a:spLocks/>
          </p:cNvSpPr>
          <p:nvPr/>
        </p:nvSpPr>
        <p:spPr>
          <a:xfrm>
            <a:off x="3926487" y="3429000"/>
            <a:ext cx="4339026" cy="2120513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ct val="160000"/>
              </a:lnSpc>
              <a:buNone/>
            </a:pPr>
            <a:r>
              <a:rPr lang="fa-IR" sz="3000" b="1" dirty="0">
                <a:solidFill>
                  <a:srgbClr val="C00000"/>
                </a:solidFill>
                <a:cs typeface="B Nazanin" panose="00000400000000000000" pitchFamily="2" charset="-78"/>
              </a:rPr>
              <a:t>استاد: جناب آقای دکتر راهپیما</a:t>
            </a:r>
          </a:p>
          <a:p>
            <a:pPr marL="0" indent="0" algn="r" rtl="1">
              <a:lnSpc>
                <a:spcPct val="160000"/>
              </a:lnSpc>
              <a:buNone/>
            </a:pPr>
            <a:r>
              <a:rPr lang="fa-IR" sz="3000" b="1" dirty="0">
                <a:solidFill>
                  <a:srgbClr val="C00000"/>
                </a:solidFill>
                <a:cs typeface="B Nazanin" panose="00000400000000000000" pitchFamily="2" charset="-78"/>
              </a:rPr>
              <a:t>تهیه کننده: مهـدی عـزیـزی</a:t>
            </a:r>
            <a:endParaRPr lang="en-US" sz="3000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lnSpc>
                <a:spcPct val="160000"/>
              </a:lnSpc>
              <a:buNone/>
            </a:pPr>
            <a:endParaRPr lang="en-US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730209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5E3BB30-0841-4926-B674-F4D0BF47D424}"/>
              </a:ext>
            </a:extLst>
          </p:cNvPr>
          <p:cNvSpPr txBox="1"/>
          <p:nvPr/>
        </p:nvSpPr>
        <p:spPr>
          <a:xfrm>
            <a:off x="759655" y="618977"/>
            <a:ext cx="10677380" cy="54209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fa-IR" sz="25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مدیریت استرس شغلی</a:t>
            </a:r>
            <a:endParaRPr lang="fa-IR" sz="30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شناسایی عوامل استرس‌زا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شناسایی و ارزیابی عوامل استرس‌زای محیط کار و تأثیرات آنها بر سلامت روانی و جسمانی کارکنان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fa-IR" sz="25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marR="0" lvl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برنامه‌های پشتیبانی روانی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ارائه برنامه‌های مشاوره روانشناسی و حمایت‌های اجتماعی برای کاهش استرس و بهبود سلامت روانی کارکنان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fa-IR" sz="25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marR="0" lvl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تعادل کار و زندگی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تشویق کارکنان به حفظ تعادل بین کار و زندگی شخصی و ارائه تسهیلات لازم برای این منظور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96744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5E3BB30-0841-4926-B674-F4D0BF47D424}"/>
              </a:ext>
            </a:extLst>
          </p:cNvPr>
          <p:cNvSpPr txBox="1"/>
          <p:nvPr/>
        </p:nvSpPr>
        <p:spPr>
          <a:xfrm>
            <a:off x="759655" y="618977"/>
            <a:ext cx="10677380" cy="5009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fa-IR" sz="25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پایش سلامت کارکنان</a:t>
            </a:r>
            <a:endParaRPr lang="fa-IR" sz="30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معاینات دوره‌ای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انجام معاینات پزشکی دوره‌ای برای شناسایی زودهنگام مشکلات سلامت و پیشگیری از بیماری‌های شغلی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fa-IR" sz="25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marR="0" lvl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پایش مداوم سلامت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ایجاد سیستم‌های پایش مداوم سلامت برای ارزیابی وضعیت جسمانی و روانی کارکنان و اتخاذ اقدامات پیشگیرانه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fa-IR" sz="25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marR="0" lvl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ارتقای سلامت کارکنان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برگزاری برنامه‌های ارتقای سلامت مانند ورزش‌های گروهی و مشاوره تغذیه‌ای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73687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5E3BB30-0841-4926-B674-F4D0BF47D424}"/>
              </a:ext>
            </a:extLst>
          </p:cNvPr>
          <p:cNvSpPr txBox="1"/>
          <p:nvPr/>
        </p:nvSpPr>
        <p:spPr>
          <a:xfrm>
            <a:off x="759655" y="618977"/>
            <a:ext cx="10677380" cy="54209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fa-IR" sz="25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استفاده از تکنولوژی‌های نوین</a:t>
            </a:r>
            <a:endParaRPr lang="fa-IR" sz="30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حسگرها و سیستم‌های پایش خودکار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استفاده از حسگرها و سیستم‌های پایش خودکار برای نظارت بر شرایط محیطی و سلامت کارکنان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fa-IR" sz="25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marR="0" lvl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تکنولوژی‌های جدید در کنترل ایمنی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بهره‌گیری از تکنولوژی‌های جدید مانند ربات‌ها و سیستم‌های خودکار برای کاهش خطرات شغلی و بهبود ایمنی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fa-IR" sz="25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marR="0" lvl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بهره‌وری انرژی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استفاده از تکنولوژی‌های پیشرفته برای بهینه‌سازی مصرف انرژی و کاهش آلودگی‌های زیست‌محیطی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47416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5E3BB30-0841-4926-B674-F4D0BF47D424}"/>
              </a:ext>
            </a:extLst>
          </p:cNvPr>
          <p:cNvSpPr txBox="1"/>
          <p:nvPr/>
        </p:nvSpPr>
        <p:spPr>
          <a:xfrm>
            <a:off x="759655" y="618977"/>
            <a:ext cx="10677380" cy="54209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fa-IR" sz="25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ترویج فرهنگ ایمنی</a:t>
            </a:r>
            <a:endParaRPr lang="fa-IR" sz="30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ایجاد فرهنگ ایمنی در سازمان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ترویج فرهنگ ایمنی و بهداشت به عنوان یکی از اولویت‌های اصلی سازمان و تشویق کارکنان به رعایت استانداردهای ایمنی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fa-IR" sz="25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پاداش‌دهی به رفتارهای ایمن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تشویق و پاداش‌دهی به کارکنانی که در رعایت ایمنی و بهداشت عملکرد خوبی دارند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fa-IR" sz="25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آموزش و تمرین‌های مستمر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برگزاری آموزش‌ها و تمرین‌های مستمر برای افزایش آگاهی و آمادگی کارکنان در مواجهه با خطرات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31986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5E3BB30-0841-4926-B674-F4D0BF47D424}"/>
              </a:ext>
            </a:extLst>
          </p:cNvPr>
          <p:cNvSpPr txBox="1"/>
          <p:nvPr/>
        </p:nvSpPr>
        <p:spPr>
          <a:xfrm>
            <a:off x="759655" y="618977"/>
            <a:ext cx="10677380" cy="3775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fa-IR" sz="25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نتیجه‌گیری</a:t>
            </a:r>
            <a:endParaRPr lang="fa-IR" sz="30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مدیریت و کنترل عوامل زیان‌آور در صنایع نفت و گاز نیازمند یک رویکرد جامع و چندجانبه است که شامل شناسایی و ارزیابی دقیق خطرات، استفاده از تکنولوژی‌های نوین، آموزش مداوم و ترویج فرهنگ ایمنی می‌شود. اجرای این راهکارها می‌تواند به طور قابل توجهی سلامت و ایمنی کارکنان را بهبود بخشد و اثرات منفی زیست‌محیطی را کاهش دهد. تعهد مدیریت، مشارکت فعال کارکنان و نظارت مداوم از جمله عوامل کلیدی در موفقیت این برنامه‌ها هستند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72251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7">
            <a:extLst>
              <a:ext uri="{FF2B5EF4-FFF2-40B4-BE49-F238E27FC236}">
                <a16:creationId xmlns:a16="http://schemas.microsoft.com/office/drawing/2014/main" id="{DD886960-0721-437E-B5D0-4CF32C88A9F4}"/>
              </a:ext>
            </a:extLst>
          </p:cNvPr>
          <p:cNvSpPr txBox="1">
            <a:spLocks/>
          </p:cNvSpPr>
          <p:nvPr/>
        </p:nvSpPr>
        <p:spPr>
          <a:xfrm>
            <a:off x="2576682" y="3752373"/>
            <a:ext cx="6815669" cy="12660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fa-IR" sz="2500" b="1" dirty="0">
                <a:cs typeface="B Nazanin" panose="00000400000000000000" pitchFamily="2" charset="-78"/>
              </a:rPr>
              <a:t>دانشگاه آزاد اسلامی واحد لامرد</a:t>
            </a:r>
          </a:p>
          <a:p>
            <a:pPr>
              <a:lnSpc>
                <a:spcPct val="150000"/>
              </a:lnSpc>
            </a:pPr>
            <a:r>
              <a:rPr lang="fa-IR" sz="2500" b="1" dirty="0">
                <a:cs typeface="B Nazanin" panose="00000400000000000000" pitchFamily="2" charset="-78"/>
              </a:rPr>
              <a:t>مهندسی ایمنی ، بهداشت و محیط زیست</a:t>
            </a:r>
            <a:endParaRPr lang="en-US" sz="2500" b="1" dirty="0">
              <a:cs typeface="B Nazanin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5D11952-16F2-40DB-B76D-F0ED4DA32F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6658" y="1633715"/>
            <a:ext cx="1235715" cy="1844530"/>
          </a:xfrm>
          <a:prstGeom prst="roundRect">
            <a:avLst>
              <a:gd name="adj" fmla="val 1104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717994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5E3BB30-0841-4926-B674-F4D0BF47D424}"/>
              </a:ext>
            </a:extLst>
          </p:cNvPr>
          <p:cNvSpPr txBox="1"/>
          <p:nvPr/>
        </p:nvSpPr>
        <p:spPr>
          <a:xfrm>
            <a:off x="759655" y="618977"/>
            <a:ext cx="10677380" cy="38802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fa-IR" sz="25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5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مدیریت و کنترل عوامل زیان‌آور در صنایع نفت و گاز</a:t>
            </a:r>
            <a:endParaRPr lang="fa-IR" sz="25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fa-IR" sz="2500" b="1" dirty="0">
              <a:latin typeface="Times New Roman" panose="02020603050405020304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مقدمه</a:t>
            </a: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صنایع نفت و گاز به دلیل ماهیت فعالیت‌های خود با عوامل زیان‌آور متعددی مواجه هستند که می‌تواند به سلامت کارکنان و محیط زیست آسیب برساند. مدیریت و کنترل این عوامل زیان‌آور از اهمیت ویژه‌ای برخوردار است. در این مقاله، روش‌ها و راهکارهای مدیریت و کنترل عوامل زیان‌آور در صنایع نفت و گاز بررسی می‌شود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26514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5E3BB30-0841-4926-B674-F4D0BF47D424}"/>
              </a:ext>
            </a:extLst>
          </p:cNvPr>
          <p:cNvSpPr txBox="1"/>
          <p:nvPr/>
        </p:nvSpPr>
        <p:spPr>
          <a:xfrm>
            <a:off x="759655" y="618977"/>
            <a:ext cx="10677380" cy="55033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fa-IR" sz="30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مدیریت مواد شیمیایی خطرناک</a:t>
            </a:r>
            <a:endParaRPr lang="fa-IR" sz="30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شناسایی و ارزیابی مواد شیمیایی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شناسایی و ارزیابی کامل مواد شیمیایی مورد استفاده در فرآیندهای تولیدی به منظور تعیین میزان خطرات آنها برای سلامت کارکنان و محیط زیست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fa-IR" sz="25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کنترل‌های مهندسی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استفاده از روش‌های مهندسی مانند سیستم‌های تهویه موضعی، انبارداری ایمن و سیستم‌های پایش خودکار برای کاهش تماس کارکنان با مواد شیمیایی خطرناک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fa-IR" sz="25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آموزش و آگاهی‌بخشی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ارائه آموزش‌های لازم به کارکنان درباره خطرات مواد شیمیایی و روش‌های ایمنی در برخورد با آنها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17093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5E3BB30-0841-4926-B674-F4D0BF47D424}"/>
              </a:ext>
            </a:extLst>
          </p:cNvPr>
          <p:cNvSpPr txBox="1"/>
          <p:nvPr/>
        </p:nvSpPr>
        <p:spPr>
          <a:xfrm>
            <a:off x="759655" y="618977"/>
            <a:ext cx="10677380" cy="54209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fa-IR" sz="25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پیشگیری از حوادث انفجار و آتش‌سوزی</a:t>
            </a:r>
            <a:endParaRPr lang="fa-IR" sz="30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ارزیابی خطرات آتش‌سوزی و انفجار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ارزیابی دقیق خطرات آتش‌سوزی و انفجار در تأسیسات نفت و گاز و اجرای اقدامات پیشگیرانه مانند نصب سیستم‌های اطفاء حریق خودکار و ایجاد مناطق ایمن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fa-IR" sz="25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marR="0" lvl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تدوین و اجرای برنامه‌های اضطراری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تدوین برنامه‌های جامع واکنش به شرایط اضطراری و تمرین‌های دوره‌ای برای آمادگی کارکنان در مواجهه با حوادث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fa-IR" sz="25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marR="0" lvl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استفاده از تجهیزات ایمنی مناسب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نصب و نگهداری تجهیزات ایمنی مانند آتش‌نشانی، آشکارسازهای گاز و سیستم‌های اعلام حریق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02993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5E3BB30-0841-4926-B674-F4D0BF47D424}"/>
              </a:ext>
            </a:extLst>
          </p:cNvPr>
          <p:cNvSpPr txBox="1"/>
          <p:nvPr/>
        </p:nvSpPr>
        <p:spPr>
          <a:xfrm>
            <a:off x="759655" y="618977"/>
            <a:ext cx="10677380" cy="54209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fa-IR" sz="25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ک</a:t>
            </a:r>
            <a:r>
              <a:rPr lang="ar-SA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نترل آلودگی‌های هوا</a:t>
            </a:r>
            <a:endParaRPr lang="fa-IR" sz="30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نصب و نگهداری سیستم‌های تهویه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استفاده از سیستم‌های تهویه مناسب برای کاهش غلظت آلاینده‌های هوا و بهبود کیفیت هوای محیط کار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fa-IR" sz="25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پایش مداوم کیفیت هوا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اندازه‌گیری و پایش مداوم غلظت آلاینده‌های هوا و اتخاذ اقدامات اصلاحی در صورت نیاز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fa-IR" sz="25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کاهش انتشار گازهای گلخانه‌ای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اجرای برنامه‌های کاهش انتشار گازهای گلخانه‌ای و استفاده از تکنولوژی‌های پاک در فرآیندهای تولیدی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65425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5E3BB30-0841-4926-B674-F4D0BF47D424}"/>
              </a:ext>
            </a:extLst>
          </p:cNvPr>
          <p:cNvSpPr txBox="1"/>
          <p:nvPr/>
        </p:nvSpPr>
        <p:spPr>
          <a:xfrm>
            <a:off x="759655" y="618977"/>
            <a:ext cx="10677380" cy="54209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fa-IR" sz="25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کنترل نویز و ارتعاشات</a:t>
            </a:r>
            <a:endParaRPr lang="fa-IR" sz="30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marR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شناسایی منابع نویز و ارتعاش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شناسایی منابع نویز و ارتعاش در محیط کار و ارزیابی تأثیرات آنها بر سلامت کارکنان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fa-IR" sz="25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استفاده از تجهیزات کاهش‌دهنده نویز و ارتعاش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استفاده از تجهیزات و روش‌های مهندسی برای کاهش انتشار نویز و ارتعاشات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fa-IR" sz="25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پایش و ارزیابی مداوم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پایش و ارزیابی مداوم سطح نویز و ارتعاشات و اتخاذ اقدامات اصلاحی در صورت نیاز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22775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5E3BB30-0841-4926-B674-F4D0BF47D424}"/>
              </a:ext>
            </a:extLst>
          </p:cNvPr>
          <p:cNvSpPr txBox="1"/>
          <p:nvPr/>
        </p:nvSpPr>
        <p:spPr>
          <a:xfrm>
            <a:off x="759655" y="618977"/>
            <a:ext cx="10677380" cy="5009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fa-IR" sz="25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مدیریت پسماندهای صنعتی</a:t>
            </a:r>
            <a:endParaRPr lang="fa-IR" sz="30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تفکیک و دفع صحیح پسماندها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ایجاد سیستم‌های مناسب برای تفکیک، ذخیره‌سازی و دفع صحیح پسماندهای صنعتی به منظور جلوگیری از آلودگی محیط زیست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fa-IR" sz="25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marR="0" lvl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بازیافت و استفاده مجدد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توسعه برنامه‌های بازیافت و استفاده مجدد از پسماندها به منظور کاهش تولید زباله و حفظ منابع طبیعی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fa-IR" sz="25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marR="0" lvl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آموزش کارکنان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آموزش کارکنان در مورد روش‌های صحیح دفع پسماندها و اهمیت بازیافت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74066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5E3BB30-0841-4926-B674-F4D0BF47D424}"/>
              </a:ext>
            </a:extLst>
          </p:cNvPr>
          <p:cNvSpPr txBox="1"/>
          <p:nvPr/>
        </p:nvSpPr>
        <p:spPr>
          <a:xfrm>
            <a:off x="759655" y="618977"/>
            <a:ext cx="10677380" cy="5009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fa-IR" sz="25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ارگونومی و طراحی محیط کار</a:t>
            </a:r>
            <a:endParaRPr lang="fa-IR" sz="30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ارزیابی ارگونومی محیط کار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ارزیابی شرایط ارگونومیک محیط کار و شناسایی مشکلاتی که ممکن است منجر به آسیب‌های اسکلتی-عضلانی شوند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fa-IR" sz="25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marR="0" lvl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طراحی مناسب تجهیزات و فضاهای کاری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طراحی مناسب تجهیزات و فضاهای کاری به گونه‌ای که فشارهای جسمانی و روانی کارکنان کاهش یابد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fa-IR" sz="25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42900" marR="0" lvl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آموزش ارگونومی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آموزش کارکنان در مورد اصول ارگونومی و استفاده صحیح از تجهیزات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62752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106</TotalTime>
  <Words>875</Words>
  <Application>Microsoft Office PowerPoint</Application>
  <PresentationFormat>Widescreen</PresentationFormat>
  <Paragraphs>94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Calibri</vt:lpstr>
      <vt:lpstr>Garamond</vt:lpstr>
      <vt:lpstr>Symbol</vt:lpstr>
      <vt:lpstr>Times New Roman</vt:lpstr>
      <vt:lpstr>Wingdings 3</vt:lpstr>
      <vt:lpstr>Organic</vt:lpstr>
      <vt:lpstr>مدیریت و کنترل عوامل زیان‌آور در صنایع نفت و گاز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mrrco</dc:creator>
  <cp:lastModifiedBy>mrrco</cp:lastModifiedBy>
  <cp:revision>60</cp:revision>
  <dcterms:created xsi:type="dcterms:W3CDTF">2023-10-23T14:45:44Z</dcterms:created>
  <dcterms:modified xsi:type="dcterms:W3CDTF">2024-06-19T17:34:36Z</dcterms:modified>
</cp:coreProperties>
</file>