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76" r:id="rId3"/>
    <p:sldId id="287" r:id="rId4"/>
    <p:sldId id="258" r:id="rId5"/>
    <p:sldId id="277" r:id="rId6"/>
    <p:sldId id="278" r:id="rId7"/>
    <p:sldId id="280" r:id="rId8"/>
    <p:sldId id="281" r:id="rId9"/>
    <p:sldId id="282" r:id="rId10"/>
    <p:sldId id="279" r:id="rId11"/>
    <p:sldId id="283" r:id="rId12"/>
    <p:sldId id="284" r:id="rId13"/>
    <p:sldId id="285" r:id="rId14"/>
    <p:sldId id="28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001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213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2863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247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206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78403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77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9333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0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69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377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357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2929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589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87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281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316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5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64293-F686-4116-89CE-E8D4136736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2398" y="1592825"/>
            <a:ext cx="6815669" cy="2120513"/>
          </a:xfrm>
        </p:spPr>
        <p:txBody>
          <a:bodyPr>
            <a:normAutofit/>
          </a:bodyPr>
          <a:lstStyle/>
          <a:p>
            <a:pPr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3366FF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موارد خاص و ویژه در بهداشت حرفه‌ای و</a:t>
            </a:r>
            <a:r>
              <a:rPr lang="en-US" sz="3000" b="1" dirty="0">
                <a:solidFill>
                  <a:srgbClr val="3366FF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 HSE </a:t>
            </a:r>
            <a:r>
              <a:rPr lang="ar-SA" sz="3000" b="1" dirty="0">
                <a:solidFill>
                  <a:srgbClr val="3366FF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 شرکت‌های نفت، گاز و پتروشیمی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sz="3000" b="1" dirty="0">
              <a:solidFill>
                <a:srgbClr val="3366FF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5B47F45-FFE1-490E-ABEE-ADECD39D86A1}"/>
              </a:ext>
            </a:extLst>
          </p:cNvPr>
          <p:cNvSpPr txBox="1">
            <a:spLocks/>
          </p:cNvSpPr>
          <p:nvPr/>
        </p:nvSpPr>
        <p:spPr>
          <a:xfrm>
            <a:off x="3926487" y="3429000"/>
            <a:ext cx="4339026" cy="2120513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60000"/>
              </a:lnSpc>
              <a:buNone/>
            </a:pPr>
            <a:r>
              <a:rPr lang="fa-IR" sz="3000" b="1" dirty="0">
                <a:solidFill>
                  <a:srgbClr val="C00000"/>
                </a:solidFill>
                <a:cs typeface="B Nazanin" panose="00000400000000000000" pitchFamily="2" charset="-78"/>
              </a:rPr>
              <a:t>استاد: جناب آقای دکتر راهپیما</a:t>
            </a:r>
          </a:p>
          <a:p>
            <a:pPr marL="0" indent="0" algn="r" rtl="1">
              <a:lnSpc>
                <a:spcPct val="160000"/>
              </a:lnSpc>
              <a:buNone/>
            </a:pPr>
            <a:r>
              <a:rPr lang="fa-IR" sz="3000" b="1" dirty="0">
                <a:solidFill>
                  <a:srgbClr val="C00000"/>
                </a:solidFill>
                <a:cs typeface="B Nazanin" panose="00000400000000000000" pitchFamily="2" charset="-78"/>
              </a:rPr>
              <a:t>تهیه کننده: مهـدی عـزیـزی</a:t>
            </a:r>
            <a:endParaRPr lang="en-US" sz="30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60000"/>
              </a:lnSpc>
              <a:buNone/>
            </a:pPr>
            <a:endParaRPr lang="en-US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3020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549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just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ctr" rtl="1">
              <a:lnSpc>
                <a:spcPct val="107000"/>
              </a:lnSpc>
              <a:spcAft>
                <a:spcPts val="800"/>
              </a:spcAft>
            </a:pPr>
            <a:r>
              <a:rPr lang="ar-SA" sz="3500" b="1" dirty="0">
                <a:solidFill>
                  <a:srgbClr val="FF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مدیریت استرس شغلی</a:t>
            </a:r>
            <a:endParaRPr lang="en-US" sz="3500" b="1" dirty="0">
              <a:solidFill>
                <a:srgbClr val="FF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just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شناسایی عوامل استرس‌زا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شناسایی و ارزیابی عوامل استرس‌زای محیط کار و تأثیرات آنها بر سلامت روانی و جسمانی کارکنان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برنامه‌های پشتیبانی روانی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ارائه برنامه‌های مشاوره روانشناسی و حمایت‌های اجتماعی برای کاهش استرس و بهبود سلامت روانی کارکنان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580013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549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just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ctr" rtl="1">
              <a:lnSpc>
                <a:spcPct val="107000"/>
              </a:lnSpc>
              <a:spcAft>
                <a:spcPts val="800"/>
              </a:spcAft>
            </a:pPr>
            <a:r>
              <a:rPr lang="ar-SA" sz="3500" b="1" dirty="0">
                <a:solidFill>
                  <a:srgbClr val="FF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پایش سلامت کارکنان</a:t>
            </a:r>
            <a:endParaRPr lang="en-US" sz="3500" b="1" dirty="0">
              <a:solidFill>
                <a:srgbClr val="FF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just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معاینات دوره‌ای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انجام معاینات پزشکی دوره‌ای برای شناسایی زودهنگام مشکلات سلامت و پیشگیری از بیماری‌های شغلی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پایش مداوم سلامت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ایجاد سیستم‌های پایش مداوم سلامت برای ارزیابی وضعیت جسمانی و روانی کارکنان و اتخاذ اقدامات پیشگیرانه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6630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549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ctr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ctr" rtl="1">
              <a:lnSpc>
                <a:spcPct val="107000"/>
              </a:lnSpc>
              <a:spcAft>
                <a:spcPts val="800"/>
              </a:spcAft>
            </a:pPr>
            <a:r>
              <a:rPr lang="ar-SA" sz="3500" b="1" dirty="0">
                <a:solidFill>
                  <a:srgbClr val="FF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مدیریت شرایط اضطراری</a:t>
            </a:r>
            <a:endParaRPr lang="en-US" sz="3500" b="1" dirty="0">
              <a:solidFill>
                <a:srgbClr val="FF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ctr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برنامه‌های واکنش به شرایط اضطراری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تدوین و اجرای برنامه‌های جامع برای واکنش به شرایط اضطراری مانند نشت مواد شیمیایی، آتش‌سوزی و انفجار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تمرین‌های دوره‌ای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برگزاری تمرین‌های دوره‌ای برای آمادگی کارکنان در مواجهه با شرایط اضطراری و بهبود واکنش‌ها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3996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063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just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ctr" rtl="1">
              <a:lnSpc>
                <a:spcPct val="107000"/>
              </a:lnSpc>
              <a:spcAft>
                <a:spcPts val="800"/>
              </a:spcAft>
            </a:pPr>
            <a:r>
              <a:rPr lang="ar-SA" sz="3500" b="1" dirty="0">
                <a:solidFill>
                  <a:srgbClr val="FF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ترویج فرهنگ ایمنی</a:t>
            </a:r>
            <a:endParaRPr lang="en-US" sz="3500" b="1" dirty="0">
              <a:solidFill>
                <a:srgbClr val="FF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just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ایجاد فرهنگ ایمنی در سازمان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ترویج فرهنگ ایمنی و بهداشت به عنوان یکی از اولویت‌های اصلی سازمان و تشویق کارکنان به رعایت استانداردهای ایمنی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پاداش‌دهی به رفتارهای ایمن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تشویق و پاداش‌دهی به کارکنانی که در رعایت ایمنی و بهداشت عملکرد خوبی دارند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3277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549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just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solidFill>
                <a:srgbClr val="FF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ctr" rtl="1">
              <a:lnSpc>
                <a:spcPct val="107000"/>
              </a:lnSpc>
              <a:spcAft>
                <a:spcPts val="800"/>
              </a:spcAft>
            </a:pPr>
            <a:r>
              <a:rPr lang="ar-SA" sz="3500" b="1" dirty="0">
                <a:solidFill>
                  <a:srgbClr val="FF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استفاده از تکنولوژی‌های نوین</a:t>
            </a:r>
            <a:endParaRPr lang="en-US" sz="3500" b="1" dirty="0">
              <a:solidFill>
                <a:srgbClr val="FF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just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5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حسگرها و سیستم‌های پایش خودکار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استفاده از حسگرها و سیستم‌های پایش خودکار برای نظارت بر شرایط محیطی و سلامت کارکنان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5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تکنولوژی‌های جدید در کنترل ایمنی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بهره‌گیری از تکنولوژی‌های جدید مانند ربات‌ها و سیستم‌های خودکار برای کاهش خطرات شغلی و بهبود ایمنی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8552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7">
            <a:extLst>
              <a:ext uri="{FF2B5EF4-FFF2-40B4-BE49-F238E27FC236}">
                <a16:creationId xmlns:a16="http://schemas.microsoft.com/office/drawing/2014/main" id="{DD886960-0721-437E-B5D0-4CF32C88A9F4}"/>
              </a:ext>
            </a:extLst>
          </p:cNvPr>
          <p:cNvSpPr txBox="1">
            <a:spLocks/>
          </p:cNvSpPr>
          <p:nvPr/>
        </p:nvSpPr>
        <p:spPr>
          <a:xfrm>
            <a:off x="2576682" y="3752373"/>
            <a:ext cx="6815669" cy="12660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a-IR" sz="2500" b="1" dirty="0">
                <a:cs typeface="B Nazanin" panose="00000400000000000000" pitchFamily="2" charset="-78"/>
              </a:rPr>
              <a:t>دانشگاه آزاد اسلامی واحد لامرد</a:t>
            </a:r>
          </a:p>
          <a:p>
            <a:pPr>
              <a:lnSpc>
                <a:spcPct val="150000"/>
              </a:lnSpc>
            </a:pPr>
            <a:r>
              <a:rPr lang="fa-IR" sz="2500" b="1" dirty="0">
                <a:cs typeface="B Nazanin" panose="00000400000000000000" pitchFamily="2" charset="-78"/>
              </a:rPr>
              <a:t>مهندسی ایمنی ، بهداشت و محیط زیست</a:t>
            </a:r>
            <a:endParaRPr lang="en-US" sz="2500" b="1" dirty="0"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D11952-16F2-40DB-B76D-F0ED4DA32F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658" y="1633715"/>
            <a:ext cx="1235715" cy="1844530"/>
          </a:xfrm>
          <a:prstGeom prst="roundRect">
            <a:avLst>
              <a:gd name="adj" fmla="val 1104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17994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745491-EAD2-4D21-A2D5-5344A654F2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125" y="1333500"/>
            <a:ext cx="63817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293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96413" y="3974691"/>
            <a:ext cx="10574593" cy="2171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بهداشت حرفه‌ای و</a:t>
            </a:r>
            <a:r>
              <a:rPr lang="en-US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HSE </a:t>
            </a:r>
            <a:r>
              <a:rPr lang="ar-SA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(سلامت، ایمنی و محیط زیست) در صنایع نفت، گاز و پتروشیمی از اهمیت ویژه‌ای برخوردار است. این صنایع به دلیل ماهیت فعالیت‌های خود با خطرات شغلی زیادی مواجه هستند که می‌تواند به سلامت کارکنان و محیط زیست آسیب برساند. در این مقاله، موارد خاص و ویژه در بهداشت حرفه‌ای و</a:t>
            </a:r>
            <a:r>
              <a:rPr lang="en-US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HSE </a:t>
            </a:r>
            <a:r>
              <a:rPr lang="ar-SA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 شرکت‌های نفت، گاز و پتروشیمی بررسی می‌شود</a:t>
            </a:r>
            <a:r>
              <a:rPr lang="en-US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3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1F21F6-31A6-49BD-8C02-DF40030A9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972" y="802483"/>
            <a:ext cx="8145976" cy="283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651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006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3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مدیریت مواد شیمیایی خطرناک</a:t>
            </a:r>
            <a:endParaRPr lang="en-US" sz="35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شناسایی و ارزیابی مواد شیمیایی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شناسایی و ارزیابی کامل مواد شیمیایی مورد استفاده در فرآیندهای تولیدی به منظور تعیین میزان خطرات آنها برای سلامت کارکنان و محیط زیست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endParaRPr lang="en-US" sz="2500" b="1" dirty="0"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کنترل‌های مهندسی</a:t>
            </a:r>
            <a:r>
              <a:rPr lang="en-US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روش‌های مهندسی مانند سیستم‌های تهویه موضعی، انبارداری ایمن و سیستم‌های پایش خودکار برای کاهش تماس کارکنان با مواد شیمیایی خطرناک</a:t>
            </a:r>
            <a:endParaRPr lang="fa-IR" sz="25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3206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7310" y="661576"/>
            <a:ext cx="10677380" cy="496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just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ctr" rtl="1">
              <a:lnSpc>
                <a:spcPct val="107000"/>
              </a:lnSpc>
              <a:spcAft>
                <a:spcPts val="800"/>
              </a:spcAft>
            </a:pPr>
            <a:r>
              <a:rPr lang="ar-SA" sz="3500" b="1" dirty="0">
                <a:solidFill>
                  <a:srgbClr val="FF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پیشگیری از حوادث انفجار و آتش‌سوزی</a:t>
            </a:r>
            <a:endParaRPr lang="en-US" sz="3500" b="1" dirty="0">
              <a:solidFill>
                <a:srgbClr val="FF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just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ارزیابی خطرات آتش‌سوزی و انفجار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ارزیابی دقیق خطرات آتش‌سوزی و انفجار در تأسیسات نفت و گاز و اجرای اقدامات پیشگیرانه مانند نصب سیستم‌های اطفاء حریق خودکار و ایجاد مناطق ایمن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آموزش و تمرین‌های دوره‌ای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برگزاری دوره‌های آموزشی و تمرین‌های دوره‌ای برای کارکنان به منظور آمادگی در مواجهه با حوادث و اطفاء حریق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5241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549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just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ctr" rtl="1">
              <a:lnSpc>
                <a:spcPct val="107000"/>
              </a:lnSpc>
              <a:spcAft>
                <a:spcPts val="800"/>
              </a:spcAft>
            </a:pPr>
            <a:r>
              <a:rPr lang="ar-SA" sz="3500" b="1" dirty="0">
                <a:solidFill>
                  <a:srgbClr val="FF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مدیریت پسماندهای صنعتی</a:t>
            </a:r>
            <a:endParaRPr lang="en-US" sz="3500" b="1" dirty="0">
              <a:solidFill>
                <a:srgbClr val="FF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just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تفکیک و دفع صحیح پسماندها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ایجاد سیستم‌های مناسب برای تفکیک، ذخیره‌سازی و دفع صحیح پسماندهای صنعتی به منظور جلوگیری از آلودگی محیط زیست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بازیافت و استفاده مجدد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توسعه برنامه‌های بازیافت و استفاده مجدد از پسماندها به منظور کاهش تولید زباله و حفظ منابع طبیعی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2069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549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just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solidFill>
                <a:srgbClr val="FF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ctr" rtl="1">
              <a:lnSpc>
                <a:spcPct val="107000"/>
              </a:lnSpc>
              <a:spcAft>
                <a:spcPts val="800"/>
              </a:spcAft>
            </a:pPr>
            <a:r>
              <a:rPr lang="ar-SA" sz="3500" b="1" dirty="0">
                <a:solidFill>
                  <a:srgbClr val="FF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پایش و کنترل نویز و ارتعاشات</a:t>
            </a:r>
            <a:endParaRPr lang="en-US" sz="3500" b="1" dirty="0">
              <a:solidFill>
                <a:srgbClr val="FF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just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Shruti" panose="020B0502040204020203" pitchFamily="34" charset="0"/>
              <a:buChar char="◄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شناسایی منابع نویز و ارتعاش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شناسایی منابع نویز و ارتعاش در محیط کار و ارزیابی تأثیرات آنها بر سلامت کارکنان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00000"/>
              <a:buFont typeface="Shruti" panose="020B0502040204020203" pitchFamily="34" charset="0"/>
              <a:buChar char="◄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کنترل‌های مهندسی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استفاده از تجهیزات کاهش‌دهنده نویز و ارتعاش و طراحی مناسب تأسیسات برای کاهش انتشار نویز و ارتعاشات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6121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4549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just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ctr" rtl="1">
              <a:lnSpc>
                <a:spcPct val="107000"/>
              </a:lnSpc>
              <a:spcAft>
                <a:spcPts val="800"/>
              </a:spcAft>
            </a:pPr>
            <a:r>
              <a:rPr lang="ar-SA" sz="3500" b="1" dirty="0">
                <a:solidFill>
                  <a:srgbClr val="FF00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ارگونومی و طراحی محیط کار</a:t>
            </a:r>
            <a:endParaRPr lang="en-US" sz="3500" b="1" dirty="0">
              <a:solidFill>
                <a:srgbClr val="FF00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algn="just" rtl="1">
              <a:lnSpc>
                <a:spcPct val="107000"/>
              </a:lnSpc>
              <a:spcAft>
                <a:spcPts val="800"/>
              </a:spcAf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50000"/>
              <a:buFont typeface="Symbol" panose="05050102010706020507" pitchFamily="18" charset="2"/>
              <a:buChar char="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ارزیابی ارگونومی محیط کار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ارزیابی شرایط ارگونومیک محیط کار و شناسایی مشکلاتی که ممکن است منجر به آسیب‌های اسکلتی-عضلانی شوند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ct val="150000"/>
              <a:buFont typeface="Symbol" panose="05050102010706020507" pitchFamily="18" charset="2"/>
              <a:buChar char=""/>
              <a:tabLst>
                <a:tab pos="457200" algn="l"/>
              </a:tabLst>
            </a:pP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طراحی مناسب تجهیزات و فضاهای کاری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طراحی مناسب تجهیزات و فضاهای کاری به گونه‌ای که فشارهای جسمانی و روانی کارکنان کاهش یابد</a:t>
            </a:r>
            <a:r>
              <a:rPr lang="en-US" sz="25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59966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117</TotalTime>
  <Words>616</Words>
  <Application>Microsoft Office PowerPoint</Application>
  <PresentationFormat>Widescreen</PresentationFormat>
  <Paragraphs>66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Calibri</vt:lpstr>
      <vt:lpstr>Garamond</vt:lpstr>
      <vt:lpstr>Shruti</vt:lpstr>
      <vt:lpstr>Symbol</vt:lpstr>
      <vt:lpstr>Times New Roman</vt:lpstr>
      <vt:lpstr>Wingdings</vt:lpstr>
      <vt:lpstr>Wingdings 3</vt:lpstr>
      <vt:lpstr>Organic</vt:lpstr>
      <vt:lpstr>موارد خاص و ویژه در بهداشت حرفه‌ای و HSE در شرکت‌های نفت، گاز و پتروشیمی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mrrco</dc:creator>
  <cp:lastModifiedBy>mrrco</cp:lastModifiedBy>
  <cp:revision>58</cp:revision>
  <dcterms:created xsi:type="dcterms:W3CDTF">2023-10-23T14:45:44Z</dcterms:created>
  <dcterms:modified xsi:type="dcterms:W3CDTF">2024-06-19T17:19:58Z</dcterms:modified>
</cp:coreProperties>
</file>